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17" r:id="rId3"/>
    <p:sldId id="320" r:id="rId4"/>
    <p:sldId id="295" r:id="rId5"/>
    <p:sldId id="261" r:id="rId6"/>
    <p:sldId id="277" r:id="rId7"/>
    <p:sldId id="290" r:id="rId8"/>
    <p:sldId id="296" r:id="rId9"/>
    <p:sldId id="276" r:id="rId10"/>
    <p:sldId id="294" r:id="rId11"/>
    <p:sldId id="297" r:id="rId12"/>
    <p:sldId id="305" r:id="rId13"/>
    <p:sldId id="316" r:id="rId14"/>
    <p:sldId id="299" r:id="rId15"/>
    <p:sldId id="260" r:id="rId16"/>
    <p:sldId id="289" r:id="rId17"/>
    <p:sldId id="262" r:id="rId18"/>
    <p:sldId id="308" r:id="rId19"/>
    <p:sldId id="309" r:id="rId20"/>
    <p:sldId id="318" r:id="rId21"/>
    <p:sldId id="303" r:id="rId22"/>
    <p:sldId id="319" r:id="rId23"/>
    <p:sldId id="302" r:id="rId24"/>
    <p:sldId id="300" r:id="rId25"/>
    <p:sldId id="301" r:id="rId26"/>
    <p:sldId id="267" r:id="rId2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MC-3" initials="R3" lastIdx="1" clrIdx="0">
    <p:extLst>
      <p:ext uri="{19B8F6BF-5375-455C-9EA6-DF929625EA0E}">
        <p15:presenceInfo xmlns:p15="http://schemas.microsoft.com/office/powerpoint/2012/main" userId="RMC-3" providerId="None"/>
      </p:ext>
    </p:extLst>
  </p:cmAuthor>
  <p:cmAuthor id="2" name="itiso1" initials="i" lastIdx="1" clrIdx="1">
    <p:extLst>
      <p:ext uri="{19B8F6BF-5375-455C-9EA6-DF929625EA0E}">
        <p15:presenceInfo xmlns:p15="http://schemas.microsoft.com/office/powerpoint/2012/main" userId="itiso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35E3"/>
    <a:srgbClr val="241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81" autoAdjust="0"/>
  </p:normalViewPr>
  <p:slideViewPr>
    <p:cSldViewPr snapToGrid="0">
      <p:cViewPr varScale="1">
        <p:scale>
          <a:sx n="100" d="100"/>
          <a:sy n="100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17305568385745176"/>
          <c:y val="2.58189283254516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20B-412C-8A3E-CE16B187DB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20B-412C-8A3E-CE16B187DB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20B-412C-8A3E-CE16B187DB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B20B-412C-8A3E-CE16B187DB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B20B-412C-8A3E-CE16B187DB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B20B-412C-8A3E-CE16B187DBD1}"/>
              </c:ext>
            </c:extLst>
          </c:dPt>
          <c:dLbls>
            <c:dLbl>
              <c:idx val="0"/>
              <c:layout>
                <c:manualLayout>
                  <c:x val="7.9484589377604373E-3"/>
                  <c:y val="-0.223153492703583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0B-412C-8A3E-CE16B187DBD1}"/>
                </c:ext>
              </c:extLst>
            </c:dLbl>
            <c:dLbl>
              <c:idx val="1"/>
              <c:layout>
                <c:manualLayout>
                  <c:x val="1.0597945250347249E-2"/>
                  <c:y val="-0.17581790334221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0B-412C-8A3E-CE16B187DBD1}"/>
                </c:ext>
              </c:extLst>
            </c:dLbl>
            <c:dLbl>
              <c:idx val="2"/>
              <c:layout>
                <c:manualLayout>
                  <c:x val="2.1195890500694498E-2"/>
                  <c:y val="-0.179199016868029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B-412C-8A3E-CE16B187DBD1}"/>
                </c:ext>
              </c:extLst>
            </c:dLbl>
            <c:dLbl>
              <c:idx val="3"/>
              <c:layout>
                <c:manualLayout>
                  <c:x val="7.9484589377604373E-3"/>
                  <c:y val="-0.11157674635179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B-412C-8A3E-CE16B187DBD1}"/>
                </c:ext>
              </c:extLst>
            </c:dLbl>
            <c:dLbl>
              <c:idx val="4"/>
              <c:layout>
                <c:manualLayout>
                  <c:x val="1.5896917875520875E-2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B-412C-8A3E-CE16B187DBD1}"/>
                </c:ext>
              </c:extLst>
            </c:dLbl>
            <c:dLbl>
              <c:idx val="5"/>
              <c:layout>
                <c:manualLayout>
                  <c:x val="2.3845376813281118E-2"/>
                  <c:y val="-8.7908951671108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0B-412C-8A3E-CE16B187D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Техническая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135</c:v>
                </c:pt>
                <c:pt idx="1">
                  <c:v>72</c:v>
                </c:pt>
                <c:pt idx="2">
                  <c:v>77</c:v>
                </c:pt>
                <c:pt idx="3">
                  <c:v>22</c:v>
                </c:pt>
                <c:pt idx="4" formatCode="General">
                  <c:v>13</c:v>
                </c:pt>
                <c:pt idx="5" formatCode="General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0B-412C-8A3E-CE16B187DB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347776468862682"/>
          <c:y val="2.09795408178717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педагогов дополнительного образования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830-46FA-8B2F-DBEAEAF2D5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830-46FA-8B2F-DBEAEAF2D58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Имеют высшее профессиональное образование</c:v>
                </c:pt>
                <c:pt idx="1">
                  <c:v>Имеют среднее профессиональное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30-46FA-8B2F-DBEAEAF2D58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380344722010046"/>
          <c:y val="0.46475327013774353"/>
          <c:w val="0.40098513779269573"/>
          <c:h val="0.4436602966319852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99664229426116"/>
          <c:y val="1.8852260990998047E-2"/>
          <c:w val="0.60417717638017443"/>
          <c:h val="0.8317116554103576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8190707822363E-16"/>
                  <c:y val="-8.34415853727909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A52-43B1-B214-2326AFCE31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Физкультурно-спортивная</c:v>
                </c:pt>
                <c:pt idx="3">
                  <c:v>Естественнонаучная</c:v>
                </c:pt>
                <c:pt idx="4">
                  <c:v>Техническая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3565</c:v>
                </c:pt>
                <c:pt idx="1">
                  <c:v>2057</c:v>
                </c:pt>
                <c:pt idx="2">
                  <c:v>1852</c:v>
                </c:pt>
                <c:pt idx="3">
                  <c:v>494</c:v>
                </c:pt>
                <c:pt idx="4">
                  <c:v>280</c:v>
                </c:pt>
                <c:pt idx="5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52-43B1-B214-2326AFCE31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5003112"/>
        <c:axId val="485007072"/>
      </c:barChart>
      <c:catAx>
        <c:axId val="485003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7072"/>
        <c:crosses val="autoZero"/>
        <c:auto val="1"/>
        <c:lblAlgn val="ctr"/>
        <c:lblOffset val="100"/>
        <c:noMultiLvlLbl val="0"/>
      </c:catAx>
      <c:valAx>
        <c:axId val="485007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00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программ по направленностям</a:t>
            </a:r>
          </a:p>
        </c:rich>
      </c:tx>
      <c:layout>
        <c:manualLayout>
          <c:xMode val="edge"/>
          <c:yMode val="edge"/>
          <c:x val="0.12271544391830236"/>
          <c:y val="2.58189283254516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9002-4D9B-A891-6DF01FDBB0D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9002-4D9B-A891-6DF01FDBB0D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9002-4D9B-A891-6DF01FDBB0D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9002-4D9B-A891-6DF01FDBB0D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9002-4D9B-A891-6DF01FDBB0D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9002-4D9B-A891-6DF01FDBB0D1}"/>
              </c:ext>
            </c:extLst>
          </c:dPt>
          <c:dLbls>
            <c:dLbl>
              <c:idx val="0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02-4D9B-A891-6DF01FDBB0D1}"/>
                </c:ext>
              </c:extLst>
            </c:dLbl>
            <c:dLbl>
              <c:idx val="1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02-4D9B-A891-6DF01FDBB0D1}"/>
                </c:ext>
              </c:extLst>
            </c:dLbl>
            <c:dLbl>
              <c:idx val="2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002-4D9B-A891-6DF01FDBB0D1}"/>
                </c:ext>
              </c:extLst>
            </c:dLbl>
            <c:dLbl>
              <c:idx val="3"/>
              <c:layout>
                <c:manualLayout>
                  <c:x val="0"/>
                  <c:y val="-0.1217200869292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2-4D9B-A891-6DF01FDBB0D1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02-4D9B-A891-6DF01FDBB0D1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02-4D9B-A891-6DF01FDBB0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Техническая</c:v>
                </c:pt>
                <c:pt idx="1">
                  <c:v>Физкультурно-спортивная</c:v>
                </c:pt>
                <c:pt idx="2">
                  <c:v>Туристско-краеведческая</c:v>
                </c:pt>
                <c:pt idx="3">
                  <c:v>Естественнонаучная</c:v>
                </c:pt>
                <c:pt idx="4">
                  <c:v>Художественная</c:v>
                </c:pt>
                <c:pt idx="5">
                  <c:v>Социально-гуманитарная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General">
                  <c:v>4</c:v>
                </c:pt>
                <c:pt idx="1">
                  <c:v>9</c:v>
                </c:pt>
                <c:pt idx="2" formatCode="General">
                  <c:v>12</c:v>
                </c:pt>
                <c:pt idx="3">
                  <c:v>2</c:v>
                </c:pt>
                <c:pt idx="4">
                  <c:v>8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002-4D9B-A891-6DF01FDBB0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D47-47DE-BFCA-97BCB3E1C201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DD47-47DE-BFCA-97BCB3E1C201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DD47-47DE-BFCA-97BCB3E1C201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DD47-47DE-BFCA-97BCB3E1C201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DD47-47DE-BFCA-97BCB3E1C201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DD47-47DE-BFCA-97BCB3E1C201}"/>
              </c:ext>
            </c:extLst>
          </c:dPt>
          <c:dLbls>
            <c:dLbl>
              <c:idx val="0"/>
              <c:layout>
                <c:manualLayout>
                  <c:x val="1.6456304559290447E-3"/>
                  <c:y val="-0.258321488890028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47-47DE-BFCA-97BCB3E1C201}"/>
                </c:ext>
              </c:extLst>
            </c:dLbl>
            <c:dLbl>
              <c:idx val="1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D47-47DE-BFCA-97BCB3E1C201}"/>
                </c:ext>
              </c:extLst>
            </c:dLbl>
            <c:dLbl>
              <c:idx val="2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D47-47DE-BFCA-97BCB3E1C201}"/>
                </c:ext>
              </c:extLst>
            </c:dLbl>
            <c:dLbl>
              <c:idx val="3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D47-47DE-BFCA-97BCB3E1C201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D47-47DE-BFCA-97BCB3E1C201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D47-47DE-BFCA-97BCB3E1C2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Техническая</c:v>
                </c:pt>
                <c:pt idx="2">
                  <c:v>Физкультурно-спортивная</c:v>
                </c:pt>
                <c:pt idx="3">
                  <c:v>Туристско-краеведческая</c:v>
                </c:pt>
                <c:pt idx="4">
                  <c:v>Художественная</c:v>
                </c:pt>
                <c:pt idx="5">
                  <c:v>Социально-гуманитарная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494</c:v>
                </c:pt>
                <c:pt idx="1">
                  <c:v>280</c:v>
                </c:pt>
                <c:pt idx="2">
                  <c:v>1852</c:v>
                </c:pt>
                <c:pt idx="3" formatCode="General">
                  <c:v>1216</c:v>
                </c:pt>
                <c:pt idx="4">
                  <c:v>3565</c:v>
                </c:pt>
                <c:pt idx="5">
                  <c:v>2057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47-47DE-BFCA-97BCB3E1C2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102D58E9-B787-4FDC-98EE-D31DDEACC5FA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13D-479C-8F5D-60A033D563F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5A01423-26E3-45C0-91E6-565563F4E1FB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13D-479C-8F5D-60A033D563F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1CAC3AE7-EF14-4FBE-AC8B-5543416575DB}" type="VALUE">
                      <a:rPr lang="en-US" baseline="0" smtClean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13D-479C-8F5D-60A033D563F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98121EAB-10EF-48C0-BC05-5DBE421AE07F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3D-479C-8F5D-60A033D563F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aseline="0"/>
                      <a:t> </a:t>
                    </a:r>
                    <a:fld id="{B3A829E4-6190-409C-9912-76903E55418A}" type="VALUE">
                      <a:rPr lang="en-US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13D-479C-8F5D-60A033D563F3}"/>
                </c:ext>
              </c:extLst>
            </c:dLbl>
            <c:dLbl>
              <c:idx val="5"/>
              <c:layout>
                <c:manualLayout>
                  <c:x val="4.0118517049027198E-3"/>
                  <c:y val="8.12767055842003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92F-474A-A154-B6B581DA2A7B}"/>
                </c:ext>
              </c:extLst>
            </c:dLbl>
            <c:dLbl>
              <c:idx val="6"/>
              <c:layout>
                <c:manualLayout>
                  <c:x val="-2.0059258524513599E-3"/>
                  <c:y val="8.127670558420032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92F-474A-A154-B6B581DA2A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Кванториум</c:v>
                </c:pt>
                <c:pt idx="1">
                  <c:v>Точка роста</c:v>
                </c:pt>
                <c:pt idx="2">
                  <c:v>Новые места в доп.образовании</c:v>
                </c:pt>
                <c:pt idx="3">
                  <c:v>Мобильный кванториум</c:v>
                </c:pt>
                <c:pt idx="4">
                  <c:v>Школьный кванториум</c:v>
                </c:pt>
                <c:pt idx="5">
                  <c:v>Центр выявления, поддержки и развития способностей и талантов у детей и молодежи</c:v>
                </c:pt>
                <c:pt idx="6">
                  <c:v>IT-куб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</c:v>
                </c:pt>
                <c:pt idx="1">
                  <c:v>6</c:v>
                </c:pt>
                <c:pt idx="2">
                  <c:v>38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13D-479C-8F5D-60A033D563F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</c:dLbls>
        <c:gapWidth val="182"/>
        <c:axId val="810137824"/>
        <c:axId val="810138808"/>
      </c:barChart>
      <c:catAx>
        <c:axId val="81013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0138808"/>
        <c:crosses val="autoZero"/>
        <c:auto val="1"/>
        <c:lblAlgn val="ctr"/>
        <c:lblOffset val="100"/>
        <c:noMultiLvlLbl val="0"/>
      </c:catAx>
      <c:valAx>
        <c:axId val="810138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013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931456520814746"/>
          <c:y val="0.93675161894124248"/>
          <c:w val="0.21113101880091006"/>
          <c:h val="4.82109502886614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детей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4.3689432968508835E-17"/>
                  <c:y val="7.32802748909272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48-4811-9021-64B9AD70522B}"/>
                </c:ext>
              </c:extLst>
            </c:dLbl>
            <c:dLbl>
              <c:idx val="2"/>
              <c:layout>
                <c:manualLayout>
                  <c:x val="-8.737886593701767E-17"/>
                  <c:y val="1.2904327763444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48-4811-9021-64B9AD7052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Мобильный кванториум</c:v>
                </c:pt>
                <c:pt idx="1">
                  <c:v>Новые доп.места в образовании</c:v>
                </c:pt>
                <c:pt idx="2">
                  <c:v>Точка роста</c:v>
                </c:pt>
                <c:pt idx="3">
                  <c:v>Кванториум</c:v>
                </c:pt>
                <c:pt idx="4">
                  <c:v>Школьный кванториум</c:v>
                </c:pt>
                <c:pt idx="5">
                  <c:v>Центр выявления, поддержки и развития способностей и талантов у детей и молодежи</c:v>
                </c:pt>
                <c:pt idx="6">
                  <c:v>IT-куб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 formatCode="General">
                  <c:v>0</c:v>
                </c:pt>
                <c:pt idx="1">
                  <c:v>879</c:v>
                </c:pt>
                <c:pt idx="2">
                  <c:v>100</c:v>
                </c:pt>
                <c:pt idx="3" formatCode="General">
                  <c:v>0</c:v>
                </c:pt>
                <c:pt idx="4" formatCode="General">
                  <c:v>0</c:v>
                </c:pt>
                <c:pt idx="5" formatCode="General">
                  <c:v>0</c:v>
                </c:pt>
                <c:pt idx="6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48-4811-9021-64B9AD70522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65824392"/>
        <c:axId val="465824720"/>
      </c:barChart>
      <c:catAx>
        <c:axId val="465824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5824720"/>
        <c:crosses val="autoZero"/>
        <c:auto val="1"/>
        <c:lblAlgn val="ctr"/>
        <c:lblOffset val="100"/>
        <c:noMultiLvlLbl val="0"/>
      </c:catAx>
      <c:valAx>
        <c:axId val="4658247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65824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мероприятий по направленностям</a:t>
            </a:r>
          </a:p>
        </c:rich>
      </c:tx>
      <c:layout>
        <c:manualLayout>
          <c:xMode val="edge"/>
          <c:yMode val="edge"/>
          <c:x val="0.12271544391830236"/>
          <c:y val="2.58189283254516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306963582677149E-2"/>
          <c:y val="0.1414017506519592"/>
          <c:w val="0.88494298300743823"/>
          <c:h val="0.45264461571988607"/>
        </c:manualLayout>
      </c:layout>
      <c:bar3D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 программ по направленностям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452-4980-BAA6-2461E9D1EFB4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0452-4980-BAA6-2461E9D1EFB4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3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3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0452-4980-BAA6-2461E9D1EFB4}"/>
              </c:ext>
            </c:extLst>
          </c:dPt>
          <c:dPt>
            <c:idx val="3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0452-4980-BAA6-2461E9D1EFB4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0452-4980-BAA6-2461E9D1EFB4}"/>
              </c:ext>
            </c:extLst>
          </c:dPt>
          <c:dPt>
            <c:idx val="5"/>
            <c:invertIfNegative val="0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0452-4980-BAA6-2461E9D1EFB4}"/>
              </c:ext>
            </c:extLst>
          </c:dPt>
          <c:dLbls>
            <c:dLbl>
              <c:idx val="0"/>
              <c:layout>
                <c:manualLayout>
                  <c:x val="5.2989726251736003E-3"/>
                  <c:y val="-0.24682128738426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52-4980-BAA6-2461E9D1EFB4}"/>
                </c:ext>
              </c:extLst>
            </c:dLbl>
            <c:dLbl>
              <c:idx val="1"/>
              <c:layout>
                <c:manualLayout>
                  <c:x val="2.6494863125868123E-3"/>
                  <c:y val="-0.189342357445464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52-4980-BAA6-2461E9D1EFB4}"/>
                </c:ext>
              </c:extLst>
            </c:dLbl>
            <c:dLbl>
              <c:idx val="2"/>
              <c:layout>
                <c:manualLayout>
                  <c:x val="-4.8573354607220879E-17"/>
                  <c:y val="-0.155531222187346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452-4980-BAA6-2461E9D1EFB4}"/>
                </c:ext>
              </c:extLst>
            </c:dLbl>
            <c:dLbl>
              <c:idx val="3"/>
              <c:layout>
                <c:manualLayout>
                  <c:x val="0"/>
                  <c:y val="-0.1217200869292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452-4980-BAA6-2461E9D1EFB4}"/>
                </c:ext>
              </c:extLst>
            </c:dLbl>
            <c:dLbl>
              <c:idx val="4"/>
              <c:layout>
                <c:manualLayout>
                  <c:x val="0"/>
                  <c:y val="-0.111576746351791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452-4980-BAA6-2461E9D1EFB4}"/>
                </c:ext>
              </c:extLst>
            </c:dLbl>
            <c:dLbl>
              <c:idx val="5"/>
              <c:layout>
                <c:manualLayout>
                  <c:x val="5.2989726251736246E-3"/>
                  <c:y val="-8.1146724619485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452-4980-BAA6-2461E9D1E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Социально-гуманитарная</c:v>
                </c:pt>
                <c:pt idx="2">
                  <c:v>Естественнонаучная</c:v>
                </c:pt>
                <c:pt idx="3">
                  <c:v>Техническая</c:v>
                </c:pt>
                <c:pt idx="4">
                  <c:v>Физкультурно-спортивная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 formatCode="General">
                  <c:v>10</c:v>
                </c:pt>
                <c:pt idx="1">
                  <c:v>3</c:v>
                </c:pt>
                <c:pt idx="2" formatCode="General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452-4980-BAA6-2461E9D1EF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57859384"/>
        <c:axId val="557860368"/>
        <c:axId val="0"/>
      </c:bar3DChart>
      <c:catAx>
        <c:axId val="557859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0368"/>
        <c:crosses val="autoZero"/>
        <c:auto val="1"/>
        <c:lblAlgn val="ctr"/>
        <c:lblOffset val="100"/>
        <c:noMultiLvlLbl val="0"/>
      </c:catAx>
      <c:valAx>
        <c:axId val="55786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59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203624091775421E-2"/>
          <c:y val="0.12983603318313294"/>
          <c:w val="0.89102274591041408"/>
          <c:h val="0.39703306047385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Социально-гуманитарная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7</c:v>
                </c:pt>
                <c:pt idx="3">
                  <c:v>0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D-438B-8679-275CBC0CEA2F}"/>
            </c:ext>
          </c:extLst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6"/>
                <c:pt idx="0">
                  <c:v>Художественная</c:v>
                </c:pt>
                <c:pt idx="1">
                  <c:v>Физкультурно-спортивная</c:v>
                </c:pt>
                <c:pt idx="2">
                  <c:v>Социально-гуманитарная</c:v>
                </c:pt>
                <c:pt idx="3">
                  <c:v>Техническая</c:v>
                </c:pt>
                <c:pt idx="4">
                  <c:v>Естественнонаучная</c:v>
                </c:pt>
                <c:pt idx="5">
                  <c:v>Туристско-краеведческая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1D-438B-8679-275CBC0CE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93465960"/>
        <c:axId val="1093462352"/>
      </c:barChart>
      <c:catAx>
        <c:axId val="1093465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2352"/>
        <c:crosses val="autoZero"/>
        <c:auto val="1"/>
        <c:lblAlgn val="ctr"/>
        <c:lblOffset val="100"/>
        <c:noMultiLvlLbl val="0"/>
      </c:catAx>
      <c:valAx>
        <c:axId val="109346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93465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9774465710356"/>
          <c:y val="2.5260295724674593E-2"/>
          <c:w val="0.85497400087098152"/>
          <c:h val="0.767131486009087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Использованные сертификаты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1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8.2133664454878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CA-4820-9554-41449671670C}"/>
                </c:ext>
              </c:extLst>
            </c:dLbl>
            <c:dLbl>
              <c:idx val="1"/>
              <c:layout>
                <c:manualLayout>
                  <c:x val="0"/>
                  <c:y val="5.5708137610066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90-4DEA-9D88-8D9B93D8DD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240</c:v>
                </c:pt>
                <c:pt idx="1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CA-4820-9554-4144967167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Выданые сертификаты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98000"/>
                    <a:hueMod val="94000"/>
                    <a:satMod val="130000"/>
                    <a:lumMod val="128000"/>
                  </a:schemeClr>
                </a:gs>
                <a:gs pos="100000">
                  <a:schemeClr val="accent2">
                    <a:shade val="94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25400" dist="12700" dir="13500000">
                <a:srgbClr val="000000">
                  <a:alpha val="45000"/>
                </a:srgbClr>
              </a:innerShdw>
            </a:effectLst>
            <a:sp3d/>
          </c:spPr>
          <c:invertIfNegative val="0"/>
          <c:dLbls>
            <c:dLbl>
              <c:idx val="0"/>
              <c:layout>
                <c:manualLayout>
                  <c:x val="1.9593670473032859E-3"/>
                  <c:y val="0.18397940837892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CA-4820-9554-41449671670C}"/>
                </c:ext>
              </c:extLst>
            </c:dLbl>
            <c:dLbl>
              <c:idx val="1"/>
              <c:layout>
                <c:manualLayout>
                  <c:x val="8.0242762789914501E-3"/>
                  <c:y val="0.1323068268239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0-4DEA-9D88-8D9B93D8DD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3050</c:v>
                </c:pt>
                <c:pt idx="1">
                  <c:v>3077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CA-4820-9554-4144967167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21846808"/>
        <c:axId val="621850088"/>
        <c:axId val="0"/>
      </c:bar3DChart>
      <c:catAx>
        <c:axId val="621846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1850088"/>
        <c:crosses val="autoZero"/>
        <c:auto val="1"/>
        <c:lblAlgn val="ctr"/>
        <c:lblOffset val="100"/>
        <c:noMultiLvlLbl val="0"/>
      </c:catAx>
      <c:valAx>
        <c:axId val="621850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  <a:lumOff val="1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184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B5D2-F3B7-4B8A-B683-E031488298C5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9D82D-390D-47A2-A4AE-A0017E2F9E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6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9D82D-390D-47A2-A4AE-A0017E2F9E3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99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DF87-3BD5-646C-03B6-A7666EF84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622457-704B-C58D-0889-C8CFEBC92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72A9C-E088-D725-CB25-02C0B1A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92950-317F-B7E0-258C-DFE198E40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65163-DC99-4C20-7BA1-28B37F2C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36E53-C690-CF14-D9BC-3E99A7251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F26B0C-7BB6-D310-FD0E-6EA1BA02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D2DFE9-28E9-C193-DCB0-03742C06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D11B9B-0E4F-CBA1-6318-96527E3D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DE749-5B1E-A5CC-D1CA-33C19832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4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F72797-0B40-75AF-4B61-583D83641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3FB490-A230-A4D4-7102-C1A4382F5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1591D-704F-64ED-F418-8D14749A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8D7D6-1EC5-5109-6E2F-B5F9B8FF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1140BC-3F2A-FD31-15AA-FFFAC805A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BDB10-9384-8D06-42FD-04A7E3DD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A757B4-72AB-50B4-7A20-89B9B6C50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B8D24F-B498-CF1F-3C0D-B832D7CB5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9C1FE-D24A-562A-1B62-75B19A9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D28BBA-9651-A710-394E-D1A48A9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4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380AAB-A782-732E-58D1-58B6D2BF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4DE718-11BD-637B-A80C-FE9F9E6B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D7B605-6E81-09F8-2C1C-AE9D61E58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5DF5-0309-E4B8-CFD1-F6862899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4C619-C1F6-CABB-18C0-10D0E4E6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56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20489-5D20-5A18-827C-D9391314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F5CBCF-2712-5E62-F444-C47946C52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86F27-8794-6694-DE14-13A92E3C9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4ED76-F63A-32AC-A7AD-091F8B55D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B4FC28-112B-BBC0-D7E4-ECFC255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BA210B-B6BD-6620-3C19-B0C90976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98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3E379-66CD-A6E0-ECE6-47095F7AD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B8A935-8679-7F99-2F42-1C29A4D2F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282106-3A6C-816E-CE0F-51EB49DD8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A0C57D8-3FD2-3C20-DCEB-F4E860A31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3D63D4C-95B4-8D70-5670-BFDE86EFC3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BD21611-CBEF-1667-CE5D-4E8EDA7BC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CBB56D-2309-79D0-C25B-E2B4B442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9C35A0-808B-4190-C2CB-4369D982C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2E927-8F72-BEDE-EFB8-FB6D901F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FD5807-1FE5-57F5-F7F5-B07D08D67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01649CD-121F-AA58-4B71-E481FF48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F1482-E916-63A6-507C-D9A55AE3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C04F28E-1CC1-4D88-43AE-AE3A89A5F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8302FE-E63A-5CD6-906B-8E9F43FBC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D70BB8-BBA3-BDBC-667E-6A2543E31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0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22D1-B935-FF6E-7044-BBA207D5E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EB6C1C-A318-4674-2FAE-BB1044A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E03B8-5316-15D8-91B9-D020CE22F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5CE263-53C0-8179-18C8-3F826C7B9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B7591D-22F8-29B8-14CE-4B092E3F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2F9372-131E-D894-1E7C-9B984A11D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803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065AA-0E6F-5717-1B78-AF3EF7D3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3A12B9-B8CF-9010-5371-D81664297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93925-7AA7-3536-0239-27CB6B67C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77C832-8F08-3209-0270-BE8CB4D8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62EDB2-DF7A-3D69-D006-60AA110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3C09B7-C549-951F-42E0-D30091AD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3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B4B43-A329-E6BD-C86C-9EA004F0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66B7D-AF76-2C41-38FC-0A2E5B6F6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969CC-34B2-8E85-343F-AAF5484634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50282-A578-40D2-88A7-F07D7362435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AE38-569D-44B2-F7A9-5C6C74AA5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E8439-8FFA-5B1F-8396-32BE42C3B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EDB69-E10F-4445-800E-F2564E74A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2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598AC-9712-9A3F-D247-C086EC8C9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30E37-782B-50A9-98F6-A4AD43A1BE19}"/>
              </a:ext>
            </a:extLst>
          </p:cNvPr>
          <p:cNvSpPr txBox="1"/>
          <p:nvPr/>
        </p:nvSpPr>
        <p:spPr>
          <a:xfrm>
            <a:off x="7557508" y="5325578"/>
            <a:ext cx="4265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Муслединова Алие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Куртмуллаевна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B31AA-E4AA-B48D-C651-72CFD29A91C4}"/>
              </a:ext>
            </a:extLst>
          </p:cNvPr>
          <p:cNvSpPr txBox="1"/>
          <p:nvPr/>
        </p:nvSpPr>
        <p:spPr>
          <a:xfrm>
            <a:off x="7773876" y="402205"/>
            <a:ext cx="2023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7C5B6-BF06-9847-2297-4C12CC9CBE9B}"/>
              </a:ext>
            </a:extLst>
          </p:cNvPr>
          <p:cNvSpPr txBox="1"/>
          <p:nvPr/>
        </p:nvSpPr>
        <p:spPr>
          <a:xfrm>
            <a:off x="7773876" y="1264022"/>
            <a:ext cx="1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 ДОПОЛНИТЕЛЬНОГО ОБРАЗОВАНИЯ ДЕТЕЙ  ЛЕНИНСКОГО РАЙОНА РЕСПУБЛИКИ КРЫМ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C2836-3321-3ECB-D7CE-6207AB509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988" y="242047"/>
            <a:ext cx="968188" cy="10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6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1386839" y="-48291"/>
            <a:ext cx="9608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Туристско-краеведческая направленность</a:t>
            </a:r>
            <a:endParaRPr lang="ru-RU" sz="18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249238" algn="ctr"/>
            <a:endParaRPr lang="ru-RU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426435" y="486459"/>
            <a:ext cx="11419955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всего организаций, которые реализуют программы туристско-краеведческой направленности (далее - ТКН),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</a:p>
          <a:p>
            <a:pPr marL="0" algn="just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 Багеровская СОШ № 1 им. В.А. Чернореза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 Багеровская СОШ № 2 им. Амет-Хана Султана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Батальненская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Виноградненская СОШ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Войковская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Глазовская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Горностаевская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Заветненская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Ильичевская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Калиновская СОШ, МБОУ Луговская СОШ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Марфовская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Марьевская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Новониколаевская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Приозерненская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Семисотская СОШ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 пгт Ленино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№2 пгт Ленино,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Уваровская СОШ 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800" b="0" i="0" u="none" strike="noStrike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Челядиновская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ООШ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Щёлкинская СОШ №1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Щёлкинская СОШ №2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,МБОУДО ЦДЮТ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по ТКН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обучается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916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 в возрасте от 5 до 18 лет по данным программам.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BE02E-66AF-AA31-8832-902F9FDEC34C}"/>
              </a:ext>
            </a:extLst>
          </p:cNvPr>
          <p:cNvSpPr txBox="1"/>
          <p:nvPr/>
        </p:nvSpPr>
        <p:spPr>
          <a:xfrm>
            <a:off x="335687" y="5814268"/>
            <a:ext cx="11601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Дополнительных программ музейной деятельности</a:t>
            </a:r>
          </a:p>
          <a:p>
            <a:pPr algn="ctr"/>
            <a:r>
              <a:rPr lang="ru-RU" sz="16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 туристско-краеведческой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21</a:t>
            </a:r>
            <a:r>
              <a:rPr lang="ru-RU" sz="16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и социально-гуманитарной направленности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</a:t>
            </a:r>
            <a:r>
              <a:rPr lang="ru-RU" sz="16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568 </a:t>
            </a:r>
            <a:r>
              <a:rPr lang="ru-RU" sz="16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детей обучается по данным программам</a:t>
            </a:r>
            <a:endParaRPr lang="ru-RU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F68515-4ED0-02EE-19CB-31AD4E196F61}"/>
              </a:ext>
            </a:extLst>
          </p:cNvPr>
          <p:cNvSpPr txBox="1"/>
          <p:nvPr/>
        </p:nvSpPr>
        <p:spPr>
          <a:xfrm>
            <a:off x="426150" y="3429000"/>
            <a:ext cx="71938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реализующие адаптированные (и/или инклюзивные дополнительные программы по туристско-краеведческой направленности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дошкольные образовательные организации –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общеобразовательные организации –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школы-интернаты –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Адаптированных дополнительных общеразвивающих программ по ТКН –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ним обучается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BC4802-DBD2-F014-3A91-63406D1C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97" y="3568468"/>
            <a:ext cx="3352393" cy="22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1066800" y="3341099"/>
            <a:ext cx="95889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данным  АИС «Навигатор ДО РК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муниципальном образовании Ленинский район Республики Крым не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реализуются  инклюзивные ДОП</a:t>
            </a:r>
            <a:endParaRPr lang="ru-RU" sz="2800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873542" y="98160"/>
            <a:ext cx="1013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ОВЗ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5ECC88-2536-E8A2-F05D-E688822C2EA6}"/>
              </a:ext>
            </a:extLst>
          </p:cNvPr>
          <p:cNvSpPr txBox="1"/>
          <p:nvPr/>
        </p:nvSpPr>
        <p:spPr>
          <a:xfrm>
            <a:off x="1066800" y="879950"/>
            <a:ext cx="93268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муниципальном образовании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Ленинский район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Республики Крым </a:t>
            </a:r>
            <a:r>
              <a:rPr lang="ru-RU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организаций, 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оторые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реализуют программы для детей с ОВЗ</a:t>
            </a:r>
          </a:p>
        </p:txBody>
      </p:sp>
    </p:spTree>
    <p:extLst>
      <p:ext uri="{BB962C8B-B14F-4D97-AF65-F5344CB8AC3E}">
        <p14:creationId xmlns:p14="http://schemas.microsoft.com/office/powerpoint/2010/main" val="1929978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873542" y="98160"/>
            <a:ext cx="1013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Школьные театры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84558" y="1158627"/>
            <a:ext cx="8119973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муниципалитете организаций, которые реализуют ДОП и программы внеурочной деятельности по Школьным театрам –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algn="just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программ по школьным театрам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программ, которые реализуются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(перечислить организации сокращенно), кол-во обучающихся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134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(перечислить организации сокращенно)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обучающихся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</a:p>
          <a:p>
            <a:pPr algn="just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- в сетевой форме (МБОУ Глазовская СОШ).</a:t>
            </a:r>
          </a:p>
          <a:p>
            <a:pPr algn="just"/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организаций, программ, внесенных во Всероссийский реестр школьных театров ВЦХТ - 30</a:t>
            </a:r>
          </a:p>
          <a:p>
            <a:pPr algn="just"/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МОНИТОРИНГА на программах ШТ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детей обучается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возрасте от 5 до 18 лет –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757 чел.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B9A00ED-D029-33DF-38D4-FF7BF525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99" y="3260905"/>
            <a:ext cx="3617243" cy="29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IMG_20231201_204159_883.jpg">
            <a:extLst>
              <a:ext uri="{FF2B5EF4-FFF2-40B4-BE49-F238E27FC236}">
                <a16:creationId xmlns:a16="http://schemas.microsoft.com/office/drawing/2014/main" id="{C949E997-24F0-5C9E-D6F7-53A5A62CD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717" y="1158627"/>
            <a:ext cx="3272890" cy="21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31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873542" y="98160"/>
            <a:ext cx="1013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Школьные музеи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815860" y="559825"/>
            <a:ext cx="8594574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муниципалитете организаций, которые реализуют ДОП и программы внеурочной деятельности по Школьным музеям –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программ по школьным музеям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как ДОП, кол-во обучающихся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505  чел.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Багеровская СОШ № 1 им. В.А. Чернореза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 Багеровская СОШ № 2 им. Амет-Хана Султана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Виноградненская СОШ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Войковская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Глазовская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Горностаевская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Заветненская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Ильичевская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Калиновская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Калиновская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Марфовская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Марьевская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Приозерненская СОШ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 пгт Ленино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№2 пгт Ленино,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Уваровская СОШ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000" b="0" i="0" u="none" strike="noStrike" kern="1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Челядиновская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ООШ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Щёлкинская СОШ №1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0" i="0" u="none" strike="noStrike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Щёлкинская СОШ №2 , МБОУДО ЦДЮТ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Кол-во организаций, программ, внесенных в республиканский реестр школьных музеев- 28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МОНИТОРИНГА на программах ШМ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детей обучается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возрасте от 5 до 18 лет –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 чел.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0059C7-EB94-A733-1BC3-CDC3F252A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689" y="1343292"/>
            <a:ext cx="1682453" cy="16508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780E74-D446-1AB3-CB17-08FA3FCA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002" y="2888224"/>
            <a:ext cx="2654998" cy="211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1B3032-97FD-B400-98D7-656774EA76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7"/>
          <a:stretch/>
        </p:blipFill>
        <p:spPr>
          <a:xfrm>
            <a:off x="10889486" y="1606415"/>
            <a:ext cx="1139216" cy="12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873542" y="98160"/>
            <a:ext cx="1013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АИС «Навигатор ДОД РК» модуль </a:t>
            </a:r>
          </a:p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«Мероприятия»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768767" y="1237302"/>
            <a:ext cx="103969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всего было проведено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 Зарегистрировано в мероприятиях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1789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участников.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9018E27-758C-BD9D-9095-4FB6F99688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5877636"/>
              </p:ext>
            </p:extLst>
          </p:nvPr>
        </p:nvGraphicFramePr>
        <p:xfrm>
          <a:off x="4853676" y="2437631"/>
          <a:ext cx="6804924" cy="3524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537069-BBEC-7BD5-5A37-A43226AF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65" y="2897445"/>
            <a:ext cx="4580473" cy="3065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163FB-F269-A333-CEC7-6F8F847AD0AC}"/>
              </a:ext>
            </a:extLst>
          </p:cNvPr>
          <p:cNvSpPr txBox="1"/>
          <p:nvPr/>
        </p:nvSpPr>
        <p:spPr>
          <a:xfrm>
            <a:off x="768766" y="1942077"/>
            <a:ext cx="4580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 состоянию на декабрь 2024 г. было проведено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74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мероприятия и приняло участие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3896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детей.</a:t>
            </a:r>
          </a:p>
        </p:txBody>
      </p:sp>
    </p:spTree>
    <p:extLst>
      <p:ext uri="{BB962C8B-B14F-4D97-AF65-F5344CB8AC3E}">
        <p14:creationId xmlns:p14="http://schemas.microsoft.com/office/powerpoint/2010/main" val="398139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0CF289-7059-17CB-FAE7-72CA81C36893}"/>
              </a:ext>
            </a:extLst>
          </p:cNvPr>
          <p:cNvSpPr txBox="1"/>
          <p:nvPr/>
        </p:nvSpPr>
        <p:spPr>
          <a:xfrm>
            <a:off x="652954" y="1135243"/>
            <a:ext cx="105143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программ по СЗ  на 2024 г.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состав муниципального экспертного совета входит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 чел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составе регионального экспертного совета -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625FF0A5-DC79-ECD5-D895-DC774810F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2613012"/>
              </p:ext>
            </p:extLst>
          </p:nvPr>
        </p:nvGraphicFramePr>
        <p:xfrm>
          <a:off x="2329843" y="2056276"/>
          <a:ext cx="7747719" cy="4472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70F9E0E-FBDB-6646-7468-0A6FDD71A97F}"/>
              </a:ext>
            </a:extLst>
          </p:cNvPr>
          <p:cNvSpPr txBox="1"/>
          <p:nvPr/>
        </p:nvSpPr>
        <p:spPr>
          <a:xfrm>
            <a:off x="428926" y="104360"/>
            <a:ext cx="10514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Социальный заказ</a:t>
            </a:r>
            <a:endParaRPr lang="ru-RU" sz="2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9238" algn="ctr"/>
            <a:endParaRPr lang="ru-RU" sz="2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320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CFDEF0B-D923-2C56-5DD0-9E5FA96E4BAF}"/>
              </a:ext>
            </a:extLst>
          </p:cNvPr>
          <p:cNvSpPr txBox="1"/>
          <p:nvPr/>
        </p:nvSpPr>
        <p:spPr>
          <a:xfrm>
            <a:off x="416116" y="3269191"/>
            <a:ext cx="47665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На декабрь 2023 года число сертификатов, использованных для оплаты по ПФ,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240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сертификатов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что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составляет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2,6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%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 численности детей от 5 до 18 лет в муниципальном образовании Республики Крым (по данным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Росстата).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Общее количество выданных сертификатов дополнительного образования в декабре 2023 г. составляет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3050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33,6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%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от численности детей 5-18 лет).</a:t>
            </a:r>
            <a:endParaRPr lang="ru-RU" sz="1600" dirty="0"/>
          </a:p>
          <a:p>
            <a:pPr algn="just"/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ED1B6B71-AF44-41F6-6892-C179BAE8B4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3842649"/>
              </p:ext>
            </p:extLst>
          </p:nvPr>
        </p:nvGraphicFramePr>
        <p:xfrm>
          <a:off x="5378669" y="2545486"/>
          <a:ext cx="6330789" cy="3647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3286891-754E-7B97-062D-2FEE982D0427}"/>
              </a:ext>
            </a:extLst>
          </p:cNvPr>
          <p:cNvSpPr txBox="1"/>
          <p:nvPr/>
        </p:nvSpPr>
        <p:spPr>
          <a:xfrm>
            <a:off x="619426" y="-49269"/>
            <a:ext cx="10514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Социальный заказ</a:t>
            </a:r>
            <a:endParaRPr lang="ru-RU" sz="2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9238" algn="ctr"/>
            <a:endParaRPr lang="ru-RU" sz="2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80D574-8A5F-469C-D6D5-D9BB8B44AC88}"/>
              </a:ext>
            </a:extLst>
          </p:cNvPr>
          <p:cNvSpPr txBox="1"/>
          <p:nvPr/>
        </p:nvSpPr>
        <p:spPr>
          <a:xfrm>
            <a:off x="452602" y="781728"/>
            <a:ext cx="10681221" cy="794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июнь 2024 года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сертификатов, использованных для оплаты по СЗ, составляет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240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сертификатов, что составляет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2,6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численности детей в возрасте от 5 до 18 лет в Республике Крым (по данным Росстата 9077 чел.).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2468B-7434-39AD-1F6D-7CFE5E0CEEC7}"/>
              </a:ext>
            </a:extLst>
          </p:cNvPr>
          <p:cNvSpPr txBox="1"/>
          <p:nvPr/>
        </p:nvSpPr>
        <p:spPr>
          <a:xfrm>
            <a:off x="482542" y="1727702"/>
            <a:ext cx="11422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Общее количество выданных сертификатов дополнительного образования в 2024 г. составляет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3077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33,89 %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от численности детей 5-18 лет).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47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233B2-BD2F-B89C-AA8B-0D7A07A7157B}"/>
              </a:ext>
            </a:extLst>
          </p:cNvPr>
          <p:cNvSpPr txBox="1"/>
          <p:nvPr/>
        </p:nvSpPr>
        <p:spPr>
          <a:xfrm>
            <a:off x="1215333" y="642162"/>
            <a:ext cx="101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ПЕРСОНИФИЦИРОВАННОЕ ФИНАНСИРОВАНИЕ/СОЦИАЛЬНЫЙ ЗАКАЗ</a:t>
            </a:r>
            <a:endParaRPr lang="ru-RU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23383-91CB-F787-7AD7-F222B266CF85}"/>
              </a:ext>
            </a:extLst>
          </p:cNvPr>
          <p:cNvSpPr txBox="1"/>
          <p:nvPr/>
        </p:nvSpPr>
        <p:spPr>
          <a:xfrm>
            <a:off x="339803" y="749587"/>
            <a:ext cx="5841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  </a:t>
            </a:r>
            <a:endParaRPr lang="ru-RU" sz="1600" b="1" dirty="0">
              <a:latin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1600" b="1" i="1" dirty="0">
              <a:solidFill>
                <a:srgbClr val="2B34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0C78E2E-B8B9-B158-1545-50AC44AB4A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793005"/>
              </p:ext>
            </p:extLst>
          </p:nvPr>
        </p:nvGraphicFramePr>
        <p:xfrm>
          <a:off x="1215334" y="1906780"/>
          <a:ext cx="9726987" cy="38271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2717">
                  <a:extLst>
                    <a:ext uri="{9D8B030D-6E8A-4147-A177-3AD203B41FA5}">
                      <a16:colId xmlns:a16="http://schemas.microsoft.com/office/drawing/2014/main" val="2695533879"/>
                    </a:ext>
                  </a:extLst>
                </a:gridCol>
                <a:gridCol w="1312584">
                  <a:extLst>
                    <a:ext uri="{9D8B030D-6E8A-4147-A177-3AD203B41FA5}">
                      <a16:colId xmlns:a16="http://schemas.microsoft.com/office/drawing/2014/main" val="2231883885"/>
                    </a:ext>
                  </a:extLst>
                </a:gridCol>
                <a:gridCol w="2929437">
                  <a:extLst>
                    <a:ext uri="{9D8B030D-6E8A-4147-A177-3AD203B41FA5}">
                      <a16:colId xmlns:a16="http://schemas.microsoft.com/office/drawing/2014/main" val="3433234188"/>
                    </a:ext>
                  </a:extLst>
                </a:gridCol>
                <a:gridCol w="2602249">
                  <a:extLst>
                    <a:ext uri="{9D8B030D-6E8A-4147-A177-3AD203B41FA5}">
                      <a16:colId xmlns:a16="http://schemas.microsoft.com/office/drawing/2014/main" val="2052076244"/>
                    </a:ext>
                  </a:extLst>
                </a:gridCol>
              </a:tblGrid>
              <a:tr h="38763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</a:t>
                      </a:r>
                      <a:endParaRPr lang="ru-RU" sz="36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2023/2024 </a:t>
                      </a:r>
                      <a:r>
                        <a:rPr lang="ru-RU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</a:t>
                      </a: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5742663"/>
                  </a:ext>
                </a:extLst>
              </a:tr>
              <a:tr h="1062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 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планировалось выдать сертификатов СЗ по ДК  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сертификатов СЗ на июнь 2024 г. (Навигатор) 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ctr"/>
                </a:tc>
                <a:extLst>
                  <a:ext uri="{0D108BD9-81ED-4DB2-BD59-A6C34878D82A}">
                    <a16:rowId xmlns:a16="http://schemas.microsoft.com/office/drawing/2014/main" val="1590565802"/>
                  </a:ext>
                </a:extLst>
              </a:tr>
              <a:tr h="6815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3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Ленинский район </a:t>
                      </a:r>
                      <a:endParaRPr lang="ru-RU" sz="36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  <a:endParaRPr lang="ru-RU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56" marR="4956" marT="4956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4956" marR="4956" marT="4956" marB="0" anchor="b"/>
                </a:tc>
                <a:extLst>
                  <a:ext uri="{0D108BD9-81ED-4DB2-BD59-A6C34878D82A}">
                    <a16:rowId xmlns:a16="http://schemas.microsoft.com/office/drawing/2014/main" val="3521303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589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8233B2-BD2F-B89C-AA8B-0D7A07A7157B}"/>
              </a:ext>
            </a:extLst>
          </p:cNvPr>
          <p:cNvSpPr txBox="1"/>
          <p:nvPr/>
        </p:nvSpPr>
        <p:spPr>
          <a:xfrm>
            <a:off x="566014" y="749587"/>
            <a:ext cx="1105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НО</a:t>
            </a:r>
            <a:r>
              <a:rPr lang="ru-RU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МИНАЛ СЕРТИФИКАТА</a:t>
            </a:r>
            <a:endParaRPr lang="ru-RU" sz="1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algn="ctr"/>
            <a:endParaRPr lang="ru-RU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23383-91CB-F787-7AD7-F222B266CF85}"/>
              </a:ext>
            </a:extLst>
          </p:cNvPr>
          <p:cNvSpPr txBox="1"/>
          <p:nvPr/>
        </p:nvSpPr>
        <p:spPr>
          <a:xfrm>
            <a:off x="339803" y="749587"/>
            <a:ext cx="58419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  </a:t>
            </a:r>
            <a:endParaRPr lang="ru-RU" sz="1600" b="1" dirty="0">
              <a:latin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ru-RU" sz="1600" b="1" i="1" dirty="0">
              <a:solidFill>
                <a:srgbClr val="2B34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27406CB-C698-B1CC-C785-F80234F0D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273694"/>
              </p:ext>
            </p:extLst>
          </p:nvPr>
        </p:nvGraphicFramePr>
        <p:xfrm>
          <a:off x="1371601" y="1789889"/>
          <a:ext cx="9220199" cy="24620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1525">
                  <a:extLst>
                    <a:ext uri="{9D8B030D-6E8A-4147-A177-3AD203B41FA5}">
                      <a16:colId xmlns:a16="http://schemas.microsoft.com/office/drawing/2014/main" val="3317350153"/>
                    </a:ext>
                  </a:extLst>
                </a:gridCol>
                <a:gridCol w="5560532">
                  <a:extLst>
                    <a:ext uri="{9D8B030D-6E8A-4147-A177-3AD203B41FA5}">
                      <a16:colId xmlns:a16="http://schemas.microsoft.com/office/drawing/2014/main" val="988900252"/>
                    </a:ext>
                  </a:extLst>
                </a:gridCol>
                <a:gridCol w="2528142">
                  <a:extLst>
                    <a:ext uri="{9D8B030D-6E8A-4147-A177-3AD203B41FA5}">
                      <a16:colId xmlns:a16="http://schemas.microsoft.com/office/drawing/2014/main" val="4091241669"/>
                    </a:ext>
                  </a:extLst>
                </a:gridCol>
              </a:tblGrid>
              <a:tr h="15165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Муниципалитет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 г.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(руб.)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827079"/>
                  </a:ext>
                </a:extLst>
              </a:tr>
              <a:tr h="94548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Ленинский район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10 330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665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91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2323014" y="149109"/>
            <a:ext cx="8710746" cy="862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Участие, организация и проведение муниципальным опорным центром мероприятий различного уровня</a:t>
            </a:r>
          </a:p>
          <a:p>
            <a:endParaRPr lang="ru-RU" sz="1800" dirty="0">
              <a:latin typeface="Montserrat Medium" panose="0000060000000000000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1C526E-2F15-3281-5081-3DFC6D10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03" y="165840"/>
            <a:ext cx="1737511" cy="926672"/>
          </a:xfrm>
          <a:prstGeom prst="rect">
            <a:avLst/>
          </a:prstGeom>
        </p:spPr>
      </p:pic>
      <p:sp>
        <p:nvSpPr>
          <p:cNvPr id="3" name="Google Shape;93;p2">
            <a:extLst>
              <a:ext uri="{FF2B5EF4-FFF2-40B4-BE49-F238E27FC236}">
                <a16:creationId xmlns:a16="http://schemas.microsoft.com/office/drawing/2014/main" id="{47FCA743-CFEB-E4F4-8A34-2A393D4F3AB5}"/>
              </a:ext>
            </a:extLst>
          </p:cNvPr>
          <p:cNvSpPr txBox="1">
            <a:spLocks/>
          </p:cNvSpPr>
          <p:nvPr/>
        </p:nvSpPr>
        <p:spPr>
          <a:xfrm>
            <a:off x="3754115" y="737369"/>
            <a:ext cx="4683769" cy="33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2400" b="1" kern="0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        Межрегионального уровня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BDEF5-CF4A-A4C4-C625-5CD25BE705AB}"/>
              </a:ext>
            </a:extLst>
          </p:cNvPr>
          <p:cNvSpPr txBox="1"/>
          <p:nvPr/>
        </p:nvSpPr>
        <p:spPr>
          <a:xfrm>
            <a:off x="213360" y="1066405"/>
            <a:ext cx="11826240" cy="5915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</a:t>
            </a: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межрегиональных мероприятиях и </a:t>
            </a:r>
            <a:r>
              <a:rPr lang="ru-RU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прослушали </a:t>
            </a:r>
            <a:r>
              <a:rPr lang="ru-RU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вебинары из цикла «Методическая среда» ВЦХТ и др.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1.Вебинары ВЦХТ (еженедельно – Методическая среда):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Актуальное учебное оборудование и актуализированное содержание дополнительных общеобразовательных программ».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детей: многообразие в единстве образовательного пространства».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Школьные театры: векторы развития».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безопасного дорожного движения у обучающихся: приоритеты, подходы, мероприятия"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в дополнительном образовании: фокус на приоритетные направлениях развития».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профориентационных краткосрочных программ через </a:t>
            </a:r>
            <a:r>
              <a:rPr lang="ru-RU" sz="1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практикоориентированный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подх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 и развитие творческих компетенций».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«Наставничество в дополнительном образовании детей: опыт и перспективы».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 реализации профориентационных каникулярных смен по финансовой грамотности»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и игровые технологии в дополнительном образовании детей».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Палитра профориентационных практик приоритетных направлений ДОД: традиции и инновации».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заказ - новая реальность в дополнительном образовании».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профориентационной работы в ДОД по организации каникулярных профориентационных смен, связанных с безопасностью».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 совместных практик работодателей и образовательных организаций при реализации краткосрочных ДООП, направленных на раннюю профориентацию обучающихся».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7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C479E13B-A9A6-36A3-9DE3-70951B451F87}"/>
              </a:ext>
            </a:extLst>
          </p:cNvPr>
          <p:cNvSpPr txBox="1">
            <a:spLocks/>
          </p:cNvSpPr>
          <p:nvPr/>
        </p:nvSpPr>
        <p:spPr>
          <a:xfrm>
            <a:off x="2171242" y="164045"/>
            <a:ext cx="8241951" cy="3728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221668"/>
              </a:buClr>
              <a:buSzPts val="2880"/>
            </a:pPr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НПА по СОЦИАЛЬНОМУ ЗАКАЗУ (2024 г.)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003380-4241-52FA-56F2-1451D1945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811051"/>
              </p:ext>
            </p:extLst>
          </p:nvPr>
        </p:nvGraphicFramePr>
        <p:xfrm>
          <a:off x="333375" y="536910"/>
          <a:ext cx="11401425" cy="5284881"/>
        </p:xfrm>
        <a:graphic>
          <a:graphicData uri="http://schemas.openxmlformats.org/drawingml/2006/table">
            <a:tbl>
              <a:tblPr firstRow="1" firstCol="1" bandRow="1"/>
              <a:tblGrid>
                <a:gridCol w="465295">
                  <a:extLst>
                    <a:ext uri="{9D8B030D-6E8A-4147-A177-3AD203B41FA5}">
                      <a16:colId xmlns:a16="http://schemas.microsoft.com/office/drawing/2014/main" val="2158815805"/>
                    </a:ext>
                  </a:extLst>
                </a:gridCol>
                <a:gridCol w="3830518">
                  <a:extLst>
                    <a:ext uri="{9D8B030D-6E8A-4147-A177-3AD203B41FA5}">
                      <a16:colId xmlns:a16="http://schemas.microsoft.com/office/drawing/2014/main" val="2998520407"/>
                    </a:ext>
                  </a:extLst>
                </a:gridCol>
                <a:gridCol w="4284547">
                  <a:extLst>
                    <a:ext uri="{9D8B030D-6E8A-4147-A177-3AD203B41FA5}">
                      <a16:colId xmlns:a16="http://schemas.microsoft.com/office/drawing/2014/main" val="1939322373"/>
                    </a:ext>
                  </a:extLst>
                </a:gridCol>
                <a:gridCol w="1225766">
                  <a:extLst>
                    <a:ext uri="{9D8B030D-6E8A-4147-A177-3AD203B41FA5}">
                      <a16:colId xmlns:a16="http://schemas.microsoft.com/office/drawing/2014/main" val="2961191165"/>
                    </a:ext>
                  </a:extLst>
                </a:gridCol>
                <a:gridCol w="1595299">
                  <a:extLst>
                    <a:ext uri="{9D8B030D-6E8A-4147-A177-3AD203B41FA5}">
                      <a16:colId xmlns:a16="http://schemas.microsoft.com/office/drawing/2014/main" val="2995722572"/>
                    </a:ext>
                  </a:extLst>
                </a:gridCol>
              </a:tblGrid>
              <a:tr h="688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</a:t>
                      </a:r>
                      <a:r>
                        <a:rPr lang="ru-RU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 на 2024 год</a:t>
                      </a:r>
                      <a:endParaRPr lang="ru-RU" sz="1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Полное название МПА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(постановление, распоряжение, приказ)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утверждения и № документа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Реквизиты документа, ссылка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800542"/>
                  </a:ext>
                </a:extLst>
              </a:tr>
              <a:tr h="397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Порядка определения нормативных затрат на оказание муниципальной услуги в соответствии с социальным сертификатом по реализации дополнительных общеразвивающих программ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1 в ДК)</a:t>
                      </a:r>
                      <a:endParaRPr lang="ru-RU" sz="9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Постановления Администрации Ленинского района Республики Крым «Об утверждении порядка определения нормативных затрат на оказание муниципальной услуги «Реализация дополнительных общеразвивающих программ» в соответствии с социальными сертификатами»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8178928"/>
                  </a:ext>
                </a:extLst>
              </a:tr>
              <a:tr h="5022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Утверждение Порядка определения нормативных затрат на оказание муниципальной услуги в соответствии с социальным сертификатом по реализации дополнительных общеразвивающих программ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2 в ДК)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836992"/>
                  </a:ext>
                </a:extLst>
              </a:tr>
              <a:tr h="24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Утверждение нормативных затрат на услугу по муниципальному заданию на 2024 год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3 в ДК)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345163"/>
                  </a:ext>
                </a:extLst>
              </a:tr>
              <a:tr h="501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Выписка из приложения о ведомственной структуре расходов бюджета из решения об утверждении бюджета с обязательной детализацией КВР до элемента </a:t>
                      </a:r>
                      <a:r>
                        <a:rPr lang="ru-RU" sz="1000" b="1" i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4 в ДК)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0808989"/>
                  </a:ext>
                </a:extLst>
              </a:tr>
              <a:tr h="24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муниципального социального заказа на оказание услуг по реализации дополнительных общеразвивающих программ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5 в ДК)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95534"/>
                  </a:ext>
                </a:extLst>
              </a:tr>
              <a:tr h="24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Утверждение муниципального социального заказа на оказание услуг по реализации дополнительных общеразвивающих программ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6 в ДК)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6874869"/>
                  </a:ext>
                </a:extLst>
              </a:tr>
              <a:tr h="371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нормативно-правового акта уполномоченного органа местного самоуправления об утверждении программы персонифицированного финансирования.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(шаг 7 в ДК)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688588"/>
                  </a:ext>
                </a:extLst>
              </a:tr>
              <a:tr h="497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Утверждение программы персонифицированного финансирования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8 в ДК)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Приказ Управления образования Администрации Ленинского района Республики Крым «Об утверждении программ персонифицированного финансирования дополнительного образования детей в Ленинском районе Республики Крым на 2024г.»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27.03.2024 г. №172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869644"/>
                  </a:ext>
                </a:extLst>
              </a:tr>
              <a:tr h="4975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НПА об утверждении нормативных затрат на человеко-час </a:t>
                      </a:r>
                      <a:r>
                        <a:rPr lang="ru-RU" sz="9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9 в ДК)</a:t>
                      </a:r>
                      <a:endParaRPr lang="ru-RU" sz="9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Приказа Управления образования Администрации Ленинского района Республики Крым «Об установлении нормативных затрат на оказание муниципальных услуг по реализации дополнительных общеразвивающих программ в соответствии с социальными сертификатами на 2024г.»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321487"/>
                  </a:ext>
                </a:extLst>
              </a:tr>
              <a:tr h="373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НПА об утверждении параметров расчета нормативных затрат на человеко-час».(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 10 в ДК)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9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Приказ Управления образования Администрации Ленинского района Республики Крым «Об установлении нормативных затрат на оказание муниципальной услуги по реализации дополнительных общеразвивающих программ в соответствии с социальными сертификатами на 2024г.»</a:t>
                      </a: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От 22.03.2024 г. №163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298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708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9576DB4-E053-4D40-E9A9-2A6B5B538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3837"/>
            <a:ext cx="11689080" cy="562832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1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«Дополнительное образование детей: многообразие в единстве образовательного пространства».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«Дополнительное образование детей как инструмент профилактики и преодоления школьной неуспешности»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«Литературный и музейный образовательный проект: возможности саморазвития детей».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«Педагог дополнительного образования: профессия или призвание?».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«Всероссийский конкурс музеев общеобразовательных организаций, организаций дополнительного образования, профессиональных образовательных организаций и образовательных организаций высшего образования «Солдаты Великого Отечества»».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«Конкурсы и фестивали ВЦХТ для детей и педагогов».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«Практика становления социального заказа в дополнительном образовании детей в субъектах Российской Федерации».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«Сохранение исторической памяти и патриотическое воспитание в практиках дополнительного образования детей». 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«Организация лагеря дневного пребывания, или Как наполнить смену ценностными смыслами».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«Сохранение, поддержка и развитие образцовых детских коллективов художественного творчества как фундамент системы дополнительного образования детей».</a:t>
            </a:r>
            <a:endParaRPr lang="ru-RU" sz="2300" kern="100" dirty="0">
              <a:solidFill>
                <a:srgbClr val="00206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«Итоги всероссийских конкурсов «Панорама методических кейсов» и «Лучшие практики дополнительного образования детей»».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</a:t>
            </a:r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научно-практическая конференция «Дополнительное образование: ресурсы развития»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endParaRPr lang="ru-RU" sz="2100" kern="100" dirty="0"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F7487C-E74B-52BC-E761-E6AE8EF1F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65840"/>
            <a:ext cx="2042160" cy="8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9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2818061" y="382419"/>
            <a:ext cx="6172200" cy="862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Участие, организация и проведение муниципальным опорным центром мероприятий различного уровня</a:t>
            </a:r>
          </a:p>
          <a:p>
            <a:endParaRPr lang="ru-RU" sz="1800" dirty="0">
              <a:latin typeface="Montserrat Medium" panose="0000060000000000000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E75007-E9D6-F3E1-DCDB-5437D15F2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166" y="305622"/>
            <a:ext cx="2081117" cy="1256004"/>
          </a:xfrm>
          <a:prstGeom prst="rect">
            <a:avLst/>
          </a:prstGeom>
        </p:spPr>
      </p:pic>
      <p:sp>
        <p:nvSpPr>
          <p:cNvPr id="7" name="Google Shape;93;p2">
            <a:extLst>
              <a:ext uri="{FF2B5EF4-FFF2-40B4-BE49-F238E27FC236}">
                <a16:creationId xmlns:a16="http://schemas.microsoft.com/office/drawing/2014/main" id="{05ED32C1-8ECF-77B7-25BE-48921FBE1641}"/>
              </a:ext>
            </a:extLst>
          </p:cNvPr>
          <p:cNvSpPr txBox="1">
            <a:spLocks/>
          </p:cNvSpPr>
          <p:nvPr/>
        </p:nvSpPr>
        <p:spPr>
          <a:xfrm>
            <a:off x="3048762" y="1171192"/>
            <a:ext cx="6543294" cy="33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221668"/>
              </a:buClr>
              <a:buSzPts val="2880"/>
            </a:pPr>
            <a:r>
              <a:rPr lang="ru-RU" sz="2400" b="1" kern="0" dirty="0">
                <a:solidFill>
                  <a:srgbClr val="221668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Республиканского/муниципального уровня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194A3-E6D0-3ED5-B012-2C6DEA4A391B}"/>
              </a:ext>
            </a:extLst>
          </p:cNvPr>
          <p:cNvSpPr txBox="1"/>
          <p:nvPr/>
        </p:nvSpPr>
        <p:spPr>
          <a:xfrm>
            <a:off x="277464" y="1484700"/>
            <a:ext cx="11550924" cy="361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1600" b="1" kern="100" dirty="0">
                <a:solidFill>
                  <a:srgbClr val="00206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ПРИНИМАЛИ УЧАСТИЕ В ЕЖЕНЕДЕЛЬНЫХ ВКС (рабочие совещания) (43 мероприятия):</a:t>
            </a:r>
            <a:endParaRPr lang="ru-RU" sz="1600" kern="100" dirty="0">
              <a:solidFill>
                <a:srgbClr val="00206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Еженедельные совещания РМЦ и МОЦ.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РЕСПУБЛИКАНСКИХ  МЕРОПРИЯТИЯХ :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1.Секция «Развитие системы дополнительного образования детей в Республике Крым в рамках реализации Концепции дополнительного образования детей до 2030 года».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2.Семинар «Развитие межмуниципального наставничества. Обмен опытом бюджетных образовательных организаций и негосударственного сектора образования, реализующих дополнительные общеобразовательные общеразвивающие программы»</a:t>
            </a:r>
          </a:p>
          <a:p>
            <a:pPr algn="just"/>
            <a:r>
              <a:rPr lang="ru-RU" sz="16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ПРОВЕЛИ  ВКС: </a:t>
            </a:r>
          </a:p>
          <a:p>
            <a:pPr algn="just"/>
            <a:r>
              <a:rPr lang="ru-RU" sz="1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«Охват детей дополнительным образованием. Проблемы и пути их решения» (для руководителей ОУ)</a:t>
            </a:r>
          </a:p>
          <a:p>
            <a:pPr algn="just"/>
            <a:r>
              <a:rPr lang="ru-RU" sz="1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«Экспертиза НОК ДОП: организация и  этапы проведения» (для руководителей ОУ, муниципальных экспертов НОК ДОП)</a:t>
            </a:r>
          </a:p>
          <a:p>
            <a:pPr algn="just"/>
            <a:r>
              <a:rPr lang="ru-RU" sz="16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«Навигатор дополнительного образования: методическая помощь в работе по завершению учебного года» </a:t>
            </a:r>
            <a:r>
              <a:rPr lang="ru-RU" sz="16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(для руководителей ОУ, организаторов программ в АИС «Навигатор»).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B9EAFA8-C57E-4E1B-CEA1-315616F1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87" y="4478065"/>
            <a:ext cx="1827410" cy="19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9276BF-57DA-8F27-5ED8-55EFB348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42" y="4487075"/>
            <a:ext cx="1827410" cy="19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D7D4258-D442-D336-255A-AB41AF5D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32" y="4487075"/>
            <a:ext cx="1827410" cy="196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62EEFC1-DD45-B74D-BE2A-9AEBC5E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667" y="4478065"/>
            <a:ext cx="1998444" cy="19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66444E4-3EDA-0419-619D-47C5627B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59" y="4478066"/>
            <a:ext cx="1851832" cy="197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531ABD2-DFEB-908C-548A-4B78A62E3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805" y="4427818"/>
            <a:ext cx="2067731" cy="19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631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A500B2D-EC9E-68BA-5D91-6A11A4ED0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23" y="686650"/>
            <a:ext cx="11136954" cy="1828800"/>
          </a:xfrm>
        </p:spPr>
        <p:txBody>
          <a:bodyPr>
            <a:normAutofit fontScale="62500" lnSpcReduction="20000"/>
          </a:bodyPr>
          <a:lstStyle/>
          <a:p>
            <a:pPr marR="1905"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Семинар «Повышение профессиональной компетенции руководителя образовательного учреждения. Обновление  содержания нормативно-правовой базы дополнительного образования» </a:t>
            </a:r>
            <a:r>
              <a:rPr lang="ru-RU" sz="23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руководителей ОУ (</a:t>
            </a:r>
            <a:r>
              <a:rPr lang="ru-RU" sz="2300" kern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17.01.2024г.).</a:t>
            </a:r>
            <a:endParaRPr lang="ru-RU" sz="23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905"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Семинар-практикум «Проектирование, обновление и дополнение содержания дополнительных общеобразовательных общеразвивающих программ» для педагогов дополнительного образования (воспитателей ДОУ) (14.03.2024г.).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23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для муниципальных экспертов независимой оценки качества дополнительных общеразвивающих программ в муниципальном образовании Ленинский район Республики Крым в 2024 году (20.03.2024г.)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3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Практический семинар «Проектирование и приведение  в соответствие с Требованиями дополнительных общеобразовательных общеразвивающих программ» для педагогов дополнительного образования (воспитателей ДОУ) (04.06.2024-07.06.2024г.).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AD6EB4-A9D7-BB74-10A9-47DF6EC06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4" y="17914"/>
            <a:ext cx="2081117" cy="734724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B60A356-3938-54E1-2104-444204777B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7515" y="17914"/>
            <a:ext cx="7467600" cy="60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ПРОВЕЛИ </a:t>
            </a:r>
            <a:r>
              <a:rPr lang="ru-RU" sz="16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СЕМИНАРЫ</a:t>
            </a:r>
            <a:r>
              <a:rPr kumimoji="0" lang="ru-RU" sz="16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24EB9F-782C-C4E7-818F-E93CF63CD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670810"/>
            <a:ext cx="2438400" cy="195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CEB51C-1A77-9259-97D6-10B0B3778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6" y="2706222"/>
            <a:ext cx="2219324" cy="180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3515746-C241-0E8D-723F-B931B32D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421" y="4587169"/>
            <a:ext cx="2219324" cy="19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078D06D9-E706-5683-D02E-698DCE588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7" y="4504456"/>
            <a:ext cx="2293618" cy="217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A3CF5F-4C95-A18E-02DC-D9EA9E343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" y="2640719"/>
            <a:ext cx="2454528" cy="36625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04CCB1-53E2-9F43-0C20-4CC695A7F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63" y="2682772"/>
            <a:ext cx="2578836" cy="36625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7FB71-5F9E-F13A-54AE-35B7F80F7D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40719"/>
            <a:ext cx="2827020" cy="3704589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DCF77CCA-4928-18B5-7DC8-897C925A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45" y="3790412"/>
            <a:ext cx="246126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94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838200" y="243127"/>
            <a:ext cx="9410700" cy="11189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педагогов дополнительного образования детей в </a:t>
            </a:r>
          </a:p>
          <a:p>
            <a:pPr algn="ctr"/>
            <a:r>
              <a:rPr lang="ru-RU" sz="20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Крым по данным ЕАИС ДО </a:t>
            </a:r>
          </a:p>
          <a:p>
            <a:pPr algn="ctr"/>
            <a:r>
              <a:rPr lang="ru-RU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__134 чел.</a:t>
            </a:r>
            <a:endParaRPr lang="ru-RU" sz="4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D7849466-9395-2AD7-55DA-AE340CB04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445092"/>
              </p:ext>
            </p:extLst>
          </p:nvPr>
        </p:nvGraphicFramePr>
        <p:xfrm>
          <a:off x="1741458" y="1833331"/>
          <a:ext cx="5379349" cy="3632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87295A4-8C0C-3C0C-767E-E592F274A0F7}"/>
              </a:ext>
            </a:extLst>
          </p:cNvPr>
          <p:cNvSpPr txBox="1"/>
          <p:nvPr/>
        </p:nvSpPr>
        <p:spPr>
          <a:xfrm>
            <a:off x="7120807" y="3740705"/>
            <a:ext cx="2458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- </a:t>
            </a:r>
            <a:r>
              <a:rPr lang="ru-RU" sz="2800" b="1" dirty="0"/>
              <a:t>128 чел.</a:t>
            </a:r>
            <a:endParaRPr lang="ru-RU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77609-3250-B9C7-E1C2-03E8D94208EB}"/>
              </a:ext>
            </a:extLst>
          </p:cNvPr>
          <p:cNvSpPr txBox="1"/>
          <p:nvPr/>
        </p:nvSpPr>
        <p:spPr>
          <a:xfrm>
            <a:off x="7120807" y="4578673"/>
            <a:ext cx="2081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- 6 чел.</a:t>
            </a:r>
          </a:p>
        </p:txBody>
      </p:sp>
    </p:spTree>
    <p:extLst>
      <p:ext uri="{BB962C8B-B14F-4D97-AF65-F5344CB8AC3E}">
        <p14:creationId xmlns:p14="http://schemas.microsoft.com/office/powerpoint/2010/main" val="1460693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257466" y="910757"/>
            <a:ext cx="3129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Опросы, анкетирование  для родителей и обучающихся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F06C9C6-2421-66A3-1739-98E5B0813BE6}"/>
              </a:ext>
            </a:extLst>
          </p:cNvPr>
          <p:cNvSpPr txBox="1">
            <a:spLocks/>
          </p:cNvSpPr>
          <p:nvPr/>
        </p:nvSpPr>
        <p:spPr>
          <a:xfrm>
            <a:off x="838200" y="340332"/>
            <a:ext cx="10515600" cy="7884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работа с родителями</a:t>
            </a:r>
          </a:p>
          <a:p>
            <a:endParaRPr lang="ru-RU" sz="3200" dirty="0">
              <a:latin typeface="Montserrat Medium" panose="0000060000000000000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82CF0CE-8D55-4274-EC81-AEBB79C0E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6" y="19395"/>
            <a:ext cx="1911769" cy="8932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F5F639-48E0-F235-D650-FC26CC100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51" y="1685785"/>
            <a:ext cx="1632288" cy="21985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502D4-AA96-15B4-C680-7D2800B769C4}"/>
              </a:ext>
            </a:extLst>
          </p:cNvPr>
          <p:cNvSpPr txBox="1"/>
          <p:nvPr/>
        </p:nvSpPr>
        <p:spPr>
          <a:xfrm>
            <a:off x="3917438" y="778752"/>
            <a:ext cx="3129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Конкурсные программы для обучающихся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C6A47C-4357-E7A7-8422-0F47EA15B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67001">
            <a:off x="3435206" y="1606687"/>
            <a:ext cx="1504271" cy="21556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6EAFFB-4D35-E680-1ABD-83D93D81E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7725">
            <a:off x="7066817" y="2464736"/>
            <a:ext cx="1829091" cy="2162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C2870C-731B-01AC-DD36-AA1C087E18A5}"/>
              </a:ext>
            </a:extLst>
          </p:cNvPr>
          <p:cNvSpPr txBox="1"/>
          <p:nvPr/>
        </p:nvSpPr>
        <p:spPr>
          <a:xfrm>
            <a:off x="7229639" y="603865"/>
            <a:ext cx="3941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Вопрос-ответ для родителей (регистрация в АИС «Навигатор ДО РК, восстановление пароля, как записаться в творческое объединения через Госуслуги, творческие объединения в образовательных организациях РК и др.)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6EAD4F-3A3A-484D-CBFF-97F392146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0822">
            <a:off x="10414731" y="2682558"/>
            <a:ext cx="1538641" cy="17697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4F1D55-16A9-5895-A618-EF630F639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616" y="2845735"/>
            <a:ext cx="1496148" cy="1521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5F7C63-EF46-238C-A7C1-2B54A50957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36288">
            <a:off x="7675632" y="4507174"/>
            <a:ext cx="1350846" cy="18136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D76A7C-0C11-FEA4-22C6-8D2B5C6917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8891" y="2343058"/>
            <a:ext cx="1967057" cy="122601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437FAE-E0E2-BFB3-B1B9-573A2AEBB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961493">
            <a:off x="3549957" y="3393858"/>
            <a:ext cx="1626315" cy="201279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142B894-CC57-FF5C-BA58-5E406CB8D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723" y="4478111"/>
            <a:ext cx="1677412" cy="15430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6E50BAD-D77F-E4B4-F53D-AF379859A9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9595" y="3641825"/>
            <a:ext cx="1671802" cy="202681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72DE21E-BAB4-17B1-AA48-48144C61B1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44" y="3749354"/>
            <a:ext cx="2094604" cy="14575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CF446-9ED2-67F9-DA85-F398CEFED3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6087" y="3264456"/>
            <a:ext cx="2094603" cy="236774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61B2037-1B4C-8706-B767-CFE7CCC3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27" y="4710985"/>
            <a:ext cx="2219663" cy="168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5365E5-CBAA-91DB-25AD-D08316794E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3915" y="4765523"/>
            <a:ext cx="2219136" cy="17333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566237-B3B2-298C-0888-681CC1428B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2925" y="1402627"/>
            <a:ext cx="1881217" cy="19213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08EEE74-03BD-4FF4-1A58-6D1F2B7683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35010" y="4800420"/>
            <a:ext cx="2431406" cy="17186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5E0262-CE3D-F71F-23DF-2BBFA500CD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77" y="1165134"/>
            <a:ext cx="1873525" cy="208387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A1F8E0-0CAD-87E9-8F8B-04B695AF1B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24" y="4960068"/>
            <a:ext cx="2431406" cy="17333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94A44E-266D-7249-DDED-780292475B8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792" y="1874990"/>
            <a:ext cx="1941090" cy="17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18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9D137-2B13-D7AF-FF04-675F3A414E74}"/>
              </a:ext>
            </a:extLst>
          </p:cNvPr>
          <p:cNvSpPr txBox="1">
            <a:spLocks/>
          </p:cNvSpPr>
          <p:nvPr/>
        </p:nvSpPr>
        <p:spPr>
          <a:xfrm>
            <a:off x="567713" y="-120658"/>
            <a:ext cx="10515600" cy="779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2216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Проблемы при реализации Целевой модели и пути их решения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1883C7-A1AD-ADB5-D9F2-647D3118C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229" y="4954369"/>
            <a:ext cx="1022718" cy="102271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9FAC131-7FDC-AD37-EDD3-B164D4813DB5}"/>
              </a:ext>
            </a:extLst>
          </p:cNvPr>
          <p:cNvSpPr/>
          <p:nvPr/>
        </p:nvSpPr>
        <p:spPr>
          <a:xfrm>
            <a:off x="139200" y="5842382"/>
            <a:ext cx="44447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Montserrat Medium" panose="00000600000000000000"/>
                <a:cs typeface="Calibri" panose="020F0502020204030204" pitchFamily="34" charset="0"/>
              </a:rPr>
              <a:t>низкая вовлеченность негосударственного сектора</a:t>
            </a:r>
            <a:r>
              <a:rPr lang="ru-RU" sz="1400" dirty="0">
                <a:solidFill>
                  <a:srgbClr val="000000"/>
                </a:solidFill>
                <a:latin typeface="Montserrat Medium" panose="00000600000000000000"/>
                <a:cs typeface="Calibri" panose="020F0502020204030204" pitchFamily="34" charset="0"/>
              </a:rPr>
              <a:t> в систему ПФДО,  нежелание получать образовательную лицензию</a:t>
            </a:r>
            <a:endParaRPr lang="ru-RU" sz="1400" dirty="0">
              <a:latin typeface="Montserrat Medium" panose="0000060000000000000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931B8D-CAEC-E8CA-43BB-FAE18E60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937" y="4953908"/>
            <a:ext cx="1022718" cy="1022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500580-9861-3E70-082E-56E185E1F836}"/>
              </a:ext>
            </a:extLst>
          </p:cNvPr>
          <p:cNvSpPr txBox="1"/>
          <p:nvPr/>
        </p:nvSpPr>
        <p:spPr>
          <a:xfrm>
            <a:off x="7172414" y="5870278"/>
            <a:ext cx="4941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0" u="none" strike="noStrike" baseline="0" dirty="0">
                <a:solidFill>
                  <a:srgbClr val="002060"/>
                </a:solidFill>
                <a:latin typeface="Montserrat Medium" panose="00000600000000000000"/>
              </a:rPr>
              <a:t>незначительное количество негосударственных организаций</a:t>
            </a:r>
            <a:r>
              <a:rPr lang="ru-RU" sz="1400" b="0" i="0" u="none" strike="noStrike" baseline="0" dirty="0">
                <a:solidFill>
                  <a:srgbClr val="000000"/>
                </a:solidFill>
                <a:latin typeface="Montserrat Medium" panose="00000600000000000000"/>
              </a:rPr>
              <a:t> в муниципалитете, </a:t>
            </a:r>
            <a:br>
              <a:rPr lang="ru-RU" sz="1400" b="0" i="0" u="none" strike="noStrike" baseline="0" dirty="0">
                <a:solidFill>
                  <a:srgbClr val="000000"/>
                </a:solidFill>
                <a:latin typeface="Montserrat Medium" panose="00000600000000000000"/>
              </a:rPr>
            </a:br>
            <a:r>
              <a:rPr lang="ru-RU" sz="1400" b="1" i="0" u="none" strike="noStrike" baseline="0" dirty="0">
                <a:solidFill>
                  <a:srgbClr val="002060"/>
                </a:solidFill>
                <a:latin typeface="Montserrat Medium" panose="00000600000000000000"/>
              </a:rPr>
              <a:t>их неравномерное распределение</a:t>
            </a:r>
            <a:endParaRPr lang="ru-RU" sz="1400" b="1" i="0" u="none" strike="noStrike" baseline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214384-15D3-AC73-AFE2-5A6DD8782D37}"/>
              </a:ext>
            </a:extLst>
          </p:cNvPr>
          <p:cNvSpPr txBox="1"/>
          <p:nvPr/>
        </p:nvSpPr>
        <p:spPr>
          <a:xfrm>
            <a:off x="378715" y="3936937"/>
            <a:ext cx="444477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Montserrat Medium" panose="00000600000000000000"/>
                <a:cs typeface="Calibri" panose="020F0502020204030204" pitchFamily="34" charset="0"/>
              </a:rPr>
              <a:t>переход с операторской модели персонифицированного финансирования на </a:t>
            </a:r>
            <a:r>
              <a:rPr lang="ru-RU" sz="1400" b="1" dirty="0" err="1">
                <a:solidFill>
                  <a:srgbClr val="002060"/>
                </a:solidFill>
                <a:latin typeface="Montserrat Medium" panose="00000600000000000000"/>
                <a:cs typeface="Calibri" panose="020F0502020204030204" pitchFamily="34" charset="0"/>
              </a:rPr>
              <a:t>безоператорскую</a:t>
            </a:r>
            <a:r>
              <a:rPr lang="ru-RU" sz="1400" dirty="0"/>
              <a:t>, отличающиеся механизмом доведения бюджетных средств до поставщиков образовательных услуг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432E9-7D86-7FE2-B951-0F49AED99051}"/>
              </a:ext>
            </a:extLst>
          </p:cNvPr>
          <p:cNvSpPr txBox="1"/>
          <p:nvPr/>
        </p:nvSpPr>
        <p:spPr>
          <a:xfrm>
            <a:off x="7172414" y="4041980"/>
            <a:ext cx="43830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Montserrat Medium" panose="00000600000000000000"/>
                <a:cs typeface="Calibri" panose="020F0502020204030204" pitchFamily="34" charset="0"/>
              </a:rPr>
              <a:t>нормативно-правовое регулирование реализации Закона о социальном заказе в сфере дополнительного образования детей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DE7B9C-49D3-C4FF-8CDC-D6BFDAA04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23" y="3857394"/>
            <a:ext cx="1378460" cy="127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AD51686-86F8-0E8E-5405-B568A931B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210" y="5144493"/>
            <a:ext cx="2533216" cy="244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E44358-6AEA-3395-CB8B-D555889A8243}"/>
              </a:ext>
            </a:extLst>
          </p:cNvPr>
          <p:cNvSpPr txBox="1"/>
          <p:nvPr/>
        </p:nvSpPr>
        <p:spPr>
          <a:xfrm>
            <a:off x="3763142" y="5332384"/>
            <a:ext cx="4665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Montserrat Medium" panose="00000600000000000000"/>
                <a:cs typeface="Calibri" panose="020F0502020204030204" pitchFamily="34" charset="0"/>
              </a:rPr>
              <a:t>п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ереход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/>
                <a:ea typeface="+mn-ea"/>
                <a:cs typeface="Calibri" panose="020F0502020204030204" pitchFamily="34" charset="0"/>
              </a:rPr>
              <a:t> от сертификатов ПФДОД к социальному заказу (социальный сертификат)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4A45FD-1CF5-DA50-2A58-8308DFF97767}"/>
              </a:ext>
            </a:extLst>
          </p:cNvPr>
          <p:cNvSpPr txBox="1"/>
          <p:nvPr/>
        </p:nvSpPr>
        <p:spPr>
          <a:xfrm>
            <a:off x="412332" y="570001"/>
            <a:ext cx="1114312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Недостаточный контроль за целевым расходованием средств, выделенных на персонифицированное финансирование- социальный заказ.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Нехватка «уникальных» детей, в том числе старшего школьного возраста.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Привлечение негосударственного сектора к реализации Целевой модели развития ДОД.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территориальная протяженность муниципалитета, удаленность учреждений друг от друга, отсутствие транспортной доступности ведут к снижению возможности получения детьми желаемого дополнительного образования.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обеспеченность материально-техническими ресурсами (отсутствие инструментария, спортивного инвентаря, туристско-краеведческого снаряжения, звуко-технического оборудования и т.д.)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Кадровые проблемы: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 - отмечается дефицит в кадровом обеспечении дополнительного образования, связанный с его старением и уменьшением  количества педагогов, способных реализовывать программы в соответствии с современными требованиям;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</a:rPr>
              <a:t>    - отсутствие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достаточном количестве квалифицированных, профильных педагогических кадров, отсутствие притока молодых специалистов, профессиональное выгорание;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отмечается высокий уровень востребованности в высококвалифицированных кадрах для реализации дополнительных программ, но при этом не простроена система социальных гарантий, поддержки данных кадров;</a:t>
            </a:r>
          </a:p>
          <a:p>
            <a:pPr algn="just"/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потребность в повышении квалификации, переподготовке специалистов, реализующих дополнительные образовательные программы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6613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484309F-2DC5-9142-1392-AAB02C968DE0}"/>
              </a:ext>
            </a:extLst>
          </p:cNvPr>
          <p:cNvSpPr txBox="1"/>
          <p:nvPr/>
        </p:nvSpPr>
        <p:spPr>
          <a:xfrm>
            <a:off x="719921" y="1833331"/>
            <a:ext cx="31293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</a:rPr>
              <a:t>	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737CA7-8D25-A198-1659-038ABF05F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045" y="1256716"/>
            <a:ext cx="7169517" cy="4627265"/>
          </a:xfrm>
          <a:prstGeom prst="rect">
            <a:avLst/>
          </a:prstGeom>
        </p:spPr>
      </p:pic>
      <p:sp>
        <p:nvSpPr>
          <p:cNvPr id="3" name="Google Shape;373;p6">
            <a:extLst>
              <a:ext uri="{FF2B5EF4-FFF2-40B4-BE49-F238E27FC236}">
                <a16:creationId xmlns:a16="http://schemas.microsoft.com/office/drawing/2014/main" id="{51DBBC98-E7D6-AB71-D203-90A0C3B44DBC}"/>
              </a:ext>
            </a:extLst>
          </p:cNvPr>
          <p:cNvSpPr txBox="1">
            <a:spLocks/>
          </p:cNvSpPr>
          <p:nvPr/>
        </p:nvSpPr>
        <p:spPr>
          <a:xfrm>
            <a:off x="374708" y="2610243"/>
            <a:ext cx="10972800" cy="19202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221668"/>
              </a:buClr>
              <a:buSzPts val="4800"/>
            </a:pPr>
            <a: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br>
              <a:rPr lang="ru-RU" sz="6400" dirty="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6400">
                <a:solidFill>
                  <a:srgbClr val="221668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16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0EC02CB-632B-B430-FB50-4CBF6EA67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9866"/>
              </p:ext>
            </p:extLst>
          </p:nvPr>
        </p:nvGraphicFramePr>
        <p:xfrm>
          <a:off x="409575" y="536908"/>
          <a:ext cx="11325226" cy="5897384"/>
        </p:xfrm>
        <a:graphic>
          <a:graphicData uri="http://schemas.openxmlformats.org/drawingml/2006/table">
            <a:tbl>
              <a:tblPr firstRow="1" firstCol="1" bandRow="1"/>
              <a:tblGrid>
                <a:gridCol w="447675">
                  <a:extLst>
                    <a:ext uri="{9D8B030D-6E8A-4147-A177-3AD203B41FA5}">
                      <a16:colId xmlns:a16="http://schemas.microsoft.com/office/drawing/2014/main" val="2158815805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998520407"/>
                    </a:ext>
                  </a:extLst>
                </a:gridCol>
                <a:gridCol w="4261597">
                  <a:extLst>
                    <a:ext uri="{9D8B030D-6E8A-4147-A177-3AD203B41FA5}">
                      <a16:colId xmlns:a16="http://schemas.microsoft.com/office/drawing/2014/main" val="193932237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961191165"/>
                    </a:ext>
                  </a:extLst>
                </a:gridCol>
                <a:gridCol w="1586754">
                  <a:extLst>
                    <a:ext uri="{9D8B030D-6E8A-4147-A177-3AD203B41FA5}">
                      <a16:colId xmlns:a16="http://schemas.microsoft.com/office/drawing/2014/main" val="2995722572"/>
                    </a:ext>
                  </a:extLst>
                </a:gridCol>
              </a:tblGrid>
              <a:tr h="8346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Утвержденные МПА для обеспечения формирования и исполнения муниципального социального заказа по направлению деятельности «реализация дополнительных образовательных </a:t>
                      </a:r>
                      <a:r>
                        <a:rPr lang="ru-RU" sz="10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 на 2024 год</a:t>
                      </a:r>
                      <a:endParaRPr lang="ru-RU" sz="1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Полное название МПА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(постановление, распоряжение, приказ)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 утверждения и № документа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Реквизиты документа, ссылка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800542"/>
                  </a:ext>
                </a:extLst>
              </a:tr>
              <a:tr h="95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Проекты муниципальных НПА для приведения актов муниципалитета в соответствие с механикой работы федеральных информационных систем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11 в ДК)</a:t>
                      </a:r>
                      <a:endParaRPr lang="ru-RU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5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298107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Утверждение муниципальных НПА для приведения актов муниципалитета в соответствие с механикой работы федеральных информационных систем Утверждение муниципалитетом проектов актов, подготовленных в шаге 11 Дорожной карты. 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12 в ДК)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3191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 акта Администрации муниципального образования о выдаче единого социального сертификата 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(шаг 13 в ДК)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Постановления Администрации Ленинского района Республики Крым «Об утверждении правил выдачи единого социального сертификата на получение двух и более муниципальных услуг в социальной сфере , отнесённых к полномочиям местного самоуправления Ленинского района Республики Крым»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2077462"/>
                  </a:ext>
                </a:extLst>
              </a:tr>
              <a:tr h="921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Акт Администрации муниципального образования об утверждении порядка выдачи единого социального сертификата на получение двух и более муниципальных услуг в социальной сфере, которые включены в муниципальные социальные заказы одного или нескольких уполномоченных органов и оказание которых осуществляется в соответствии с социальным сертификатом</a:t>
                      </a:r>
                      <a:r>
                        <a:rPr lang="ru-RU" sz="10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(шаг 14 в ДК)</a:t>
                      </a: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6344154"/>
                  </a:ext>
                </a:extLst>
              </a:tr>
              <a:tr h="7887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898029"/>
                  </a:ext>
                </a:extLst>
              </a:tr>
              <a:tr h="264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600852"/>
                  </a:ext>
                </a:extLst>
              </a:tr>
              <a:tr h="951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5709" marR="25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8" marR="479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568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03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4315E4-7095-1ECD-8270-6B80630E6481}"/>
              </a:ext>
            </a:extLst>
          </p:cNvPr>
          <p:cNvSpPr txBox="1"/>
          <p:nvPr/>
        </p:nvSpPr>
        <p:spPr>
          <a:xfrm>
            <a:off x="2720217" y="348543"/>
            <a:ext cx="7493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по организациям, которые реализуют программы ДОД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A8DAD-790B-AA83-1B5E-B9934F0D25B0}"/>
              </a:ext>
            </a:extLst>
          </p:cNvPr>
          <p:cNvSpPr txBox="1"/>
          <p:nvPr/>
        </p:nvSpPr>
        <p:spPr>
          <a:xfrm>
            <a:off x="982140" y="533209"/>
            <a:ext cx="10346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Зарегистрированных в АИС «Навигатор ДО РК»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44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июнь 2024 г.)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D5605-5DD9-7751-0F79-D553C6357972}"/>
              </a:ext>
            </a:extLst>
          </p:cNvPr>
          <p:cNvSpPr txBox="1"/>
          <p:nvPr/>
        </p:nvSpPr>
        <p:spPr>
          <a:xfrm>
            <a:off x="2383147" y="3362450"/>
            <a:ext cx="6203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организаций - 44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FB3D77-D553-4957-F3B3-888BE1F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8" y="1331428"/>
            <a:ext cx="1426828" cy="1426828"/>
          </a:xfrm>
          <a:prstGeom prst="rect">
            <a:avLst/>
          </a:prstGeom>
        </p:spPr>
      </p:pic>
      <p:pic>
        <p:nvPicPr>
          <p:cNvPr id="20" name="Google Shape;553;p15">
            <a:extLst>
              <a:ext uri="{FF2B5EF4-FFF2-40B4-BE49-F238E27FC236}">
                <a16:creationId xmlns:a16="http://schemas.microsoft.com/office/drawing/2014/main" id="{6BCECD09-BC0C-A6F9-E459-C4E2B21F4D3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11058" y="2539714"/>
            <a:ext cx="813270" cy="81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6DC68C8-7861-7C3F-3DF7-A2ABFF112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058" y="3371093"/>
            <a:ext cx="813270" cy="81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2710115-BD4A-E521-0629-C2F868E126A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31" y="4671169"/>
            <a:ext cx="644924" cy="6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EDF407-E3F4-D0F0-2113-4728F87E4C8C}"/>
              </a:ext>
            </a:extLst>
          </p:cNvPr>
          <p:cNvSpPr txBox="1"/>
          <p:nvPr/>
        </p:nvSpPr>
        <p:spPr>
          <a:xfrm>
            <a:off x="607164" y="2178828"/>
            <a:ext cx="1022094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Росстата на декабрь 2023 г. в муниципальном образовании Республики Крым общая численность детей в возрасте от 5 до 18 лет составляет –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9077 чел.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b="1" i="1" dirty="0">
              <a:solidFill>
                <a:srgbClr val="2B34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4DB08C-120F-F98B-07BC-2CC0A48B6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19" y="1331411"/>
            <a:ext cx="5944115" cy="847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43D76C-99BC-A023-D864-64B674DB56F5}"/>
              </a:ext>
            </a:extLst>
          </p:cNvPr>
          <p:cNvSpPr txBox="1"/>
          <p:nvPr/>
        </p:nvSpPr>
        <p:spPr>
          <a:xfrm>
            <a:off x="2254682" y="3845274"/>
            <a:ext cx="7270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охват детей в возрасте от 5 до 18 лет – 5616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составляет  </a:t>
            </a:r>
            <a:r>
              <a:rPr lang="ru-RU" b="1" u="sng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ru-RU" sz="2400" b="1" u="sng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 </a:t>
            </a:r>
            <a:r>
              <a:rPr lang="ru-RU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(июнь 2024 г. )</a:t>
            </a:r>
          </a:p>
        </p:txBody>
      </p:sp>
    </p:spTree>
    <p:extLst>
      <p:ext uri="{BB962C8B-B14F-4D97-AF65-F5344CB8AC3E}">
        <p14:creationId xmlns:p14="http://schemas.microsoft.com/office/powerpoint/2010/main" val="341734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3D557-26A1-3117-584F-8B3E7DAA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296" y="112002"/>
            <a:ext cx="5944115" cy="847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CF9B23-49AC-8267-F269-11B1313D97B0}"/>
              </a:ext>
            </a:extLst>
          </p:cNvPr>
          <p:cNvSpPr txBox="1"/>
          <p:nvPr/>
        </p:nvSpPr>
        <p:spPr>
          <a:xfrm>
            <a:off x="446148" y="1083451"/>
            <a:ext cx="785838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всего программ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358</a:t>
            </a:r>
          </a:p>
          <a:p>
            <a:pPr algn="ctr"/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CE9AE2E-0E54-323E-107A-3FFB5F3718F3}"/>
              </a:ext>
            </a:extLst>
          </p:cNvPr>
          <p:cNvSpPr/>
          <p:nvPr/>
        </p:nvSpPr>
        <p:spPr>
          <a:xfrm>
            <a:off x="8387122" y="898735"/>
            <a:ext cx="3523911" cy="11387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РЕЕСТР ПРОГРАММ</a:t>
            </a:r>
          </a:p>
          <a:p>
            <a:pPr algn="ctr"/>
            <a:r>
              <a:rPr lang="ru-RU" b="1" dirty="0"/>
              <a:t>на декабрь 2023 г. </a:t>
            </a:r>
            <a:r>
              <a:rPr lang="ru-RU" sz="2400" b="1" dirty="0"/>
              <a:t>– </a:t>
            </a:r>
            <a:r>
              <a:rPr lang="ru-RU" sz="2400" b="1" dirty="0">
                <a:solidFill>
                  <a:srgbClr val="FF0000"/>
                </a:solidFill>
              </a:rPr>
              <a:t>358 </a:t>
            </a:r>
            <a:r>
              <a:rPr lang="ru-RU" b="1" dirty="0"/>
              <a:t>программ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4ABB77F-7061-D342-8A5F-163B35EC5D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382618"/>
              </p:ext>
            </p:extLst>
          </p:nvPr>
        </p:nvGraphicFramePr>
        <p:xfrm>
          <a:off x="1602297" y="2367950"/>
          <a:ext cx="8128931" cy="3869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57203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428926" y="104360"/>
            <a:ext cx="10514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Д</a:t>
            </a:r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ополнительные общеразвивающие программы</a:t>
            </a:r>
          </a:p>
          <a:p>
            <a:pPr marL="249238" algn="ctr"/>
            <a:endParaRPr lang="ru-RU" sz="2400" b="1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275B6-0D6D-7AC6-6A69-9646D320ACD3}"/>
              </a:ext>
            </a:extLst>
          </p:cNvPr>
          <p:cNvSpPr txBox="1"/>
          <p:nvPr/>
        </p:nvSpPr>
        <p:spPr>
          <a:xfrm>
            <a:off x="1300955" y="1043219"/>
            <a:ext cx="102667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 в возрасте от 5 до 18 лет получили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июне 2024 г.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9464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EFD18-B37C-D34E-26B3-DFF47B973F94}"/>
              </a:ext>
            </a:extLst>
          </p:cNvPr>
          <p:cNvSpPr txBox="1"/>
          <p:nvPr/>
        </p:nvSpPr>
        <p:spPr>
          <a:xfrm>
            <a:off x="7734299" y="3733096"/>
            <a:ext cx="4190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декабрь 2023 г.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АИС «Навигатор ДО РК»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дети в возрасте от 5 до 18 лет получили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услуги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7787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94DF70F8-3072-1F4A-730A-6152D00137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103094"/>
              </p:ext>
            </p:extLst>
          </p:nvPr>
        </p:nvGraphicFramePr>
        <p:xfrm>
          <a:off x="906118" y="2501648"/>
          <a:ext cx="6052286" cy="2724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982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2" name="Google Shape;93;p2">
            <a:extLst>
              <a:ext uri="{FF2B5EF4-FFF2-40B4-BE49-F238E27FC236}">
                <a16:creationId xmlns:a16="http://schemas.microsoft.com/office/drawing/2014/main" id="{154C8D97-2E52-5FCA-3239-326194AA9A3F}"/>
              </a:ext>
            </a:extLst>
          </p:cNvPr>
          <p:cNvSpPr txBox="1">
            <a:spLocks/>
          </p:cNvSpPr>
          <p:nvPr/>
        </p:nvSpPr>
        <p:spPr>
          <a:xfrm>
            <a:off x="4152589" y="152279"/>
            <a:ext cx="4151942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srgbClr val="221668"/>
              </a:buClr>
              <a:buSzPts val="2880"/>
            </a:pPr>
            <a:endParaRPr lang="ru-RU" sz="1800" kern="0" dirty="0">
              <a:solidFill>
                <a:srgbClr val="221668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95E601-6F49-A473-7525-256670C0B63C}"/>
              </a:ext>
            </a:extLst>
          </p:cNvPr>
          <p:cNvSpPr txBox="1"/>
          <p:nvPr/>
        </p:nvSpPr>
        <p:spPr>
          <a:xfrm>
            <a:off x="873542" y="98160"/>
            <a:ext cx="1013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Имеющаяся инфраструктура ДОД</a:t>
            </a:r>
          </a:p>
          <a:p>
            <a:pPr marL="249238" algn="ctr"/>
            <a:r>
              <a:rPr lang="ru-RU" sz="2400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НОВЫЕ ДОП. МЕСТА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84ED1-A8DE-2AB0-9918-ACC3C8E6F52B}"/>
              </a:ext>
            </a:extLst>
          </p:cNvPr>
          <p:cNvSpPr txBox="1"/>
          <p:nvPr/>
        </p:nvSpPr>
        <p:spPr>
          <a:xfrm>
            <a:off x="514350" y="983276"/>
            <a:ext cx="110161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algn="just">
              <a:defRPr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АИС «Навигатор ДО РК» реализуется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  в следующих образовательных организациях </a:t>
            </a:r>
            <a:r>
              <a:rPr lang="ru-RU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Щёлкинская СОШ №2, МБОУ СОШ № 2 пгт Ленино, МБОУ СОШ № 1 пгт Ленино, МБОУ Багеровская СОШ № 1 им. В.А. Чернореза, МБОУ Багеровская СОШ №2 им. Амет-Хана Султана, МБОУ Войковская СОШ, МБОУ Горностаевская СОШ,МБОУ Калиновская СОШ,МБОУ Ленинская СОШ,МБОУ Марфовская СОШ,МБОУ Приозерненская СОШ,МБОУ Семисотская СОШ</a:t>
            </a:r>
            <a:r>
              <a:rPr lang="ru-RU" kern="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kern="1200" dirty="0" err="1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Челядиновская</a:t>
            </a:r>
            <a:r>
              <a:rPr lang="ru-RU" kern="1200" dirty="0">
                <a:solidFill>
                  <a:srgbClr val="1F4E7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ООШ, МБОУДО ЦДЮТ.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66BA473B-A489-07FF-D931-7D4A61060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4771641"/>
              </p:ext>
            </p:extLst>
          </p:nvPr>
        </p:nvGraphicFramePr>
        <p:xfrm>
          <a:off x="258556" y="3427983"/>
          <a:ext cx="5144717" cy="2991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72837B2-A0FB-F760-7168-B0AB706AA331}"/>
              </a:ext>
            </a:extLst>
          </p:cNvPr>
          <p:cNvSpPr txBox="1"/>
          <p:nvPr/>
        </p:nvSpPr>
        <p:spPr>
          <a:xfrm>
            <a:off x="5835145" y="2470931"/>
            <a:ext cx="615332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9238"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услуг в 2024 г. по направленностям ДОП получили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9464 детей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47455315-28AB-13C3-06E9-EC180B0862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841920"/>
              </p:ext>
            </p:extLst>
          </p:nvPr>
        </p:nvGraphicFramePr>
        <p:xfrm>
          <a:off x="6096000" y="3148039"/>
          <a:ext cx="5434454" cy="331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2439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382E4-12AB-0432-C29D-855FE1002E04}"/>
              </a:ext>
            </a:extLst>
          </p:cNvPr>
          <p:cNvSpPr txBox="1"/>
          <p:nvPr/>
        </p:nvSpPr>
        <p:spPr>
          <a:xfrm>
            <a:off x="2254682" y="2624819"/>
            <a:ext cx="840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2B34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2B1B23-A04F-3273-9E11-13744EFE81EA}"/>
              </a:ext>
            </a:extLst>
          </p:cNvPr>
          <p:cNvSpPr txBox="1"/>
          <p:nvPr/>
        </p:nvSpPr>
        <p:spPr>
          <a:xfrm>
            <a:off x="672851" y="219268"/>
            <a:ext cx="1013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Муниципальная система дополнительного образования детей:</a:t>
            </a:r>
          </a:p>
          <a:p>
            <a:pPr marL="249238" algn="ctr"/>
            <a:r>
              <a:rPr lang="ru-RU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И</a:t>
            </a:r>
            <a:r>
              <a:rPr lang="ru-RU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меющаяся инфраструктура ДОД. Всего программ по данным АИС «Навигатор ДО РК» 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21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обучалось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979 чел.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9238" algn="ctr"/>
            <a:endParaRPr lang="ru-RU" dirty="0">
              <a:solidFill>
                <a:srgbClr val="221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0DC733F5-D14D-2CF3-55BD-6442865AF2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3563654"/>
              </p:ext>
            </p:extLst>
          </p:nvPr>
        </p:nvGraphicFramePr>
        <p:xfrm>
          <a:off x="125618" y="1326932"/>
          <a:ext cx="6331241" cy="468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62116468-FD27-E790-E7E1-DF6D3A616F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081122"/>
              </p:ext>
            </p:extLst>
          </p:nvPr>
        </p:nvGraphicFramePr>
        <p:xfrm>
          <a:off x="6850327" y="1484851"/>
          <a:ext cx="5011313" cy="4371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5909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ектор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  <a:fontScheme name="Сектор">
    <a:maj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 panose="020B0502020202020204"/>
      <a:ea typeface=""/>
      <a:cs typeface=""/>
      <a:font script="Jpan" typeface="メイリオ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Сектор">
    <a:fillStyleLst>
      <a:solidFill>
        <a:schemeClr val="phClr"/>
      </a:solidFill>
      <a:gradFill rotWithShape="1">
        <a:gsLst>
          <a:gs pos="0">
            <a:schemeClr val="phClr">
              <a:tint val="62000"/>
              <a:hueMod val="94000"/>
              <a:satMod val="140000"/>
              <a:lumMod val="110000"/>
            </a:schemeClr>
          </a:gs>
          <a:gs pos="100000">
            <a:schemeClr val="phClr">
              <a:tint val="84000"/>
              <a:satMod val="160000"/>
            </a:schemeClr>
          </a:gs>
        </a:gsLst>
        <a:lin ang="5400000" scaled="0"/>
      </a:gradFill>
      <a:gradFill rotWithShape="1">
        <a:gsLst>
          <a:gs pos="0">
            <a:schemeClr val="phClr">
              <a:tint val="98000"/>
              <a:hueMod val="94000"/>
              <a:satMod val="130000"/>
              <a:lumMod val="128000"/>
            </a:schemeClr>
          </a:gs>
          <a:gs pos="100000">
            <a:schemeClr val="phClr">
              <a:shade val="94000"/>
              <a:lumMod val="88000"/>
            </a:schemeClr>
          </a:gs>
        </a:gsLst>
        <a:lin ang="5400000" scaled="0"/>
      </a:gradFill>
    </a:fillStyleLst>
    <a:lnStyleLst>
      <a:ln w="9525" cap="rnd" cmpd="sng" algn="ctr">
        <a:solidFill>
          <a:schemeClr val="phClr">
            <a:tint val="76000"/>
            <a:alpha val="60000"/>
            <a:hueMod val="94000"/>
          </a:schemeClr>
        </a:solidFill>
        <a:prstDash val="solid"/>
      </a:ln>
      <a:ln w="15875" cap="rnd" cmpd="sng" algn="ctr">
        <a:solidFill>
          <a:schemeClr val="phClr">
            <a:hueMod val="94000"/>
          </a:schemeClr>
        </a:solidFill>
        <a:prstDash val="solid"/>
      </a:ln>
      <a:ln w="28575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25400" dist="12700" dir="13500000">
            <a:srgbClr val="000000">
              <a:alpha val="45000"/>
            </a:srgbClr>
          </a:innerShdw>
        </a:effectLst>
      </a:effectStyle>
      <a:effectStyle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1000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lin ang="6120000" scaled="1"/>
      </a:gradFill>
      <a:gradFill rotWithShape="1">
        <a:gsLst>
          <a:gs pos="0">
            <a:schemeClr val="phClr">
              <a:tint val="97000"/>
              <a:hueMod val="92000"/>
              <a:satMod val="169000"/>
              <a:lumMod val="164000"/>
            </a:schemeClr>
          </a:gs>
          <a:gs pos="100000">
            <a:schemeClr val="phClr">
              <a:shade val="96000"/>
              <a:satMod val="120000"/>
              <a:lumMod val="90000"/>
            </a:schemeClr>
          </a:gs>
        </a:gsLst>
        <a:path path="circle">
          <a:fillToRect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6408</TotalTime>
  <Words>2719</Words>
  <Application>Microsoft Office PowerPoint</Application>
  <PresentationFormat>Широкоэкранный</PresentationFormat>
  <Paragraphs>286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Montserrat Medium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ПРОВЕЛИ СЕМИНАРЫ: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RMC-3</dc:creator>
  <cp:lastModifiedBy>МБОУ ДО ЦДЮТ</cp:lastModifiedBy>
  <cp:revision>452</cp:revision>
  <cp:lastPrinted>2023-06-22T14:54:20Z</cp:lastPrinted>
  <dcterms:created xsi:type="dcterms:W3CDTF">2022-08-16T08:39:00Z</dcterms:created>
  <dcterms:modified xsi:type="dcterms:W3CDTF">2024-06-13T13:59:39Z</dcterms:modified>
</cp:coreProperties>
</file>